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75"/>
  </p:handoutMasterIdLst>
  <p:sldIdLst>
    <p:sldId id="256" r:id="rId3"/>
    <p:sldId id="282" r:id="rId4"/>
    <p:sldId id="284" r:id="rId5"/>
    <p:sldId id="261" r:id="rId6"/>
    <p:sldId id="257" r:id="rId7"/>
    <p:sldId id="258" r:id="rId8"/>
    <p:sldId id="259" r:id="rId9"/>
    <p:sldId id="260" r:id="rId10"/>
    <p:sldId id="332" r:id="rId12"/>
    <p:sldId id="333" r:id="rId13"/>
    <p:sldId id="334" r:id="rId14"/>
    <p:sldId id="335" r:id="rId15"/>
    <p:sldId id="343" r:id="rId16"/>
    <p:sldId id="336" r:id="rId17"/>
    <p:sldId id="337" r:id="rId18"/>
    <p:sldId id="338" r:id="rId19"/>
    <p:sldId id="341" r:id="rId20"/>
    <p:sldId id="342" r:id="rId21"/>
    <p:sldId id="339" r:id="rId22"/>
    <p:sldId id="340" r:id="rId23"/>
    <p:sldId id="263" r:id="rId24"/>
    <p:sldId id="262" r:id="rId25"/>
    <p:sldId id="264" r:id="rId26"/>
    <p:sldId id="265" r:id="rId27"/>
    <p:sldId id="266" r:id="rId28"/>
    <p:sldId id="267" r:id="rId29"/>
    <p:sldId id="268" r:id="rId30"/>
    <p:sldId id="269" r:id="rId31"/>
    <p:sldId id="285" r:id="rId32"/>
    <p:sldId id="270" r:id="rId33"/>
    <p:sldId id="271" r:id="rId34"/>
    <p:sldId id="272" r:id="rId35"/>
    <p:sldId id="274" r:id="rId36"/>
    <p:sldId id="275" r:id="rId37"/>
    <p:sldId id="273" r:id="rId38"/>
    <p:sldId id="276" r:id="rId39"/>
    <p:sldId id="277" r:id="rId40"/>
    <p:sldId id="278" r:id="rId41"/>
    <p:sldId id="290" r:id="rId42"/>
    <p:sldId id="279" r:id="rId43"/>
    <p:sldId id="280" r:id="rId44"/>
    <p:sldId id="281" r:id="rId45"/>
    <p:sldId id="283" r:id="rId46"/>
    <p:sldId id="286" r:id="rId47"/>
    <p:sldId id="288" r:id="rId48"/>
    <p:sldId id="287" r:id="rId49"/>
    <p:sldId id="289" r:id="rId50"/>
    <p:sldId id="291" r:id="rId51"/>
    <p:sldId id="292" r:id="rId52"/>
    <p:sldId id="319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9" r:id="rId61"/>
    <p:sldId id="330" r:id="rId62"/>
    <p:sldId id="331" r:id="rId63"/>
    <p:sldId id="344" r:id="rId64"/>
    <p:sldId id="345" r:id="rId65"/>
    <p:sldId id="346" r:id="rId66"/>
    <p:sldId id="347" r:id="rId67"/>
    <p:sldId id="348" r:id="rId68"/>
    <p:sldId id="349" r:id="rId69"/>
    <p:sldId id="351" r:id="rId70"/>
    <p:sldId id="350" r:id="rId71"/>
    <p:sldId id="352" r:id="rId72"/>
    <p:sldId id="353" r:id="rId73"/>
    <p:sldId id="354" r:id="rId7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05"/>
        <p:guide pos="376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8" Type="http://schemas.openxmlformats.org/officeDocument/2006/relationships/tableStyles" Target="tableStyles.xml"/><Relationship Id="rId77" Type="http://schemas.openxmlformats.org/officeDocument/2006/relationships/viewProps" Target="viewProps.xml"/><Relationship Id="rId76" Type="http://schemas.openxmlformats.org/officeDocument/2006/relationships/presProps" Target="presProps.xml"/><Relationship Id="rId75" Type="http://schemas.openxmlformats.org/officeDocument/2006/relationships/handoutMaster" Target="handoutMasters/handoutMaster1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028950" cy="171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CUDA</a:t>
            </a:r>
            <a:r>
              <a:rPr lang="zh-CN" altLang="en-US"/>
              <a:t>开启的</a:t>
            </a:r>
            <a:r>
              <a:rPr lang="en-US" altLang="zh-CN"/>
              <a:t>GPU</a:t>
            </a:r>
            <a:r>
              <a:rPr lang="zh-CN" altLang="en-US"/>
              <a:t>编程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CPU </a:t>
            </a:r>
            <a:r>
              <a:rPr lang="zh-CN" altLang="en-US"/>
              <a:t>上的主机函数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/>
              <a:t>__device__ </a:t>
            </a:r>
            <a:r>
              <a:rPr lang="zh-CN" altLang="en-US"/>
              <a:t>将函数定义在</a:t>
            </a:r>
            <a:r>
              <a:rPr lang="en-US" altLang="zh-CN"/>
              <a:t> GPU </a:t>
            </a:r>
            <a:r>
              <a:rPr lang="zh-CN" altLang="en-US"/>
              <a:t>上，而</a:t>
            </a:r>
            <a:r>
              <a:rPr lang="en-US" altLang="zh-CN"/>
              <a:t> __host__ </a:t>
            </a:r>
            <a:r>
              <a:rPr lang="zh-CN" altLang="en-US"/>
              <a:t>则相反，将函数定义在</a:t>
            </a:r>
            <a:r>
              <a:rPr lang="en-US" altLang="zh-CN"/>
              <a:t> CPU </a:t>
            </a:r>
            <a:r>
              <a:rPr lang="zh-CN" altLang="en-US"/>
              <a:t>上。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56070" y="1825625"/>
            <a:ext cx="383222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4254500"/>
            <a:ext cx="2479040" cy="508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975475" y="3655695"/>
            <a:ext cx="27393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CPU </a:t>
            </a:r>
            <a:r>
              <a:rPr lang="zh-CN" altLang="en-US"/>
              <a:t>上的主机函数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/>
              <a:t>CUDA </a:t>
            </a:r>
            <a:r>
              <a:rPr lang="zh-CN" altLang="en-US"/>
              <a:t>完全兼容</a:t>
            </a:r>
            <a:r>
              <a:rPr lang="en-US" altLang="zh-CN"/>
              <a:t> C++</a:t>
            </a:r>
            <a:r>
              <a:rPr lang="zh-CN" altLang="en-US"/>
              <a:t>，因此任何函数如果没有指明修饰符，则默认就是</a:t>
            </a:r>
            <a:r>
              <a:rPr lang="en-US" altLang="zh-CN"/>
              <a:t> __host__</a:t>
            </a:r>
            <a:r>
              <a:rPr lang="zh-CN" altLang="en-US"/>
              <a:t>，即</a:t>
            </a:r>
            <a:r>
              <a:rPr lang="en-US" altLang="zh-CN"/>
              <a:t> CPU </a:t>
            </a:r>
            <a:r>
              <a:rPr lang="zh-CN" altLang="en-US"/>
              <a:t>上的函数。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7375" y="4254500"/>
            <a:ext cx="2479040" cy="5080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1825625"/>
            <a:ext cx="360172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14540" y="3571240"/>
            <a:ext cx="178181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同时定义在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 __host__ __device__ </a:t>
            </a:r>
            <a:r>
              <a:rPr lang="zh-CN" altLang="en-US">
                <a:sym typeface="+mn-ea"/>
              </a:rPr>
              <a:t>这样的双重修饰符，可以把函数同时定义在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上，</a:t>
            </a:r>
            <a:r>
              <a:rPr lang="zh-CN" altLang="en-US"/>
              <a:t>这样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都可以调用。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00470" y="1858010"/>
            <a:ext cx="4543425" cy="42862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697980" y="3070225"/>
            <a:ext cx="20783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64275" y="1584325"/>
            <a:ext cx="5181600" cy="4278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让</a:t>
            </a:r>
            <a:r>
              <a:rPr lang="en-US" altLang="zh-CN"/>
              <a:t> constexpr </a:t>
            </a:r>
            <a:r>
              <a:rPr lang="zh-CN" altLang="en-US"/>
              <a:t>函数自动变成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都可以调用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8125" y="1240155"/>
            <a:ext cx="5788660" cy="5240655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这样相当于把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函数自动变成修饰</a:t>
            </a:r>
            <a:r>
              <a:rPr lang="en-US" altLang="zh-CN">
                <a:sym typeface="+mn-ea"/>
              </a:rPr>
              <a:t> __host__ __device__</a:t>
            </a:r>
            <a:r>
              <a:rPr lang="zh-CN" altLang="en-US">
                <a:sym typeface="+mn-ea"/>
              </a:rPr>
              <a:t>，从而两边都可以调用。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通常都是一些可以内联的函数，数学计算表达式之类的，一个个加上太累了，所以产生了这个需求。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不过必须指定</a:t>
            </a:r>
            <a:r>
              <a:rPr lang="en-US" altLang="zh-CN">
                <a:sym typeface="+mn-ea"/>
              </a:rPr>
              <a:t> --expt-relaxed-constexpr </a:t>
            </a:r>
            <a:r>
              <a:rPr lang="zh-CN" altLang="en-US">
                <a:sym typeface="+mn-ea"/>
              </a:rPr>
              <a:t>这个选项才能用这个特性，我们可以用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的生成器表达式来实现只对</a:t>
            </a:r>
            <a:r>
              <a:rPr lang="en-US" altLang="zh-CN">
                <a:sym typeface="+mn-ea"/>
              </a:rPr>
              <a:t> .cu </a:t>
            </a:r>
            <a:r>
              <a:rPr lang="zh-CN" altLang="en-US">
                <a:sym typeface="+mn-ea"/>
              </a:rPr>
              <a:t>文件开启此选项（不然给到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就出错了）。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当然，</a:t>
            </a:r>
            <a:r>
              <a:rPr lang="en-US" altLang="zh-CN">
                <a:sym typeface="+mn-ea"/>
              </a:rPr>
              <a:t>constexpr </a:t>
            </a:r>
            <a:r>
              <a:rPr lang="zh-CN" altLang="en-US">
                <a:sym typeface="+mn-ea"/>
              </a:rPr>
              <a:t>里没办法调用</a:t>
            </a:r>
            <a:r>
              <a:rPr lang="en-US" altLang="zh-CN">
                <a:sym typeface="+mn-ea"/>
              </a:rPr>
              <a:t> printf</a:t>
            </a:r>
            <a:r>
              <a:rPr lang="zh-CN" altLang="en-US">
                <a:sym typeface="+mn-ea"/>
              </a:rPr>
              <a:t>，也不能用</a:t>
            </a:r>
            <a:r>
              <a:rPr lang="en-US" altLang="zh-CN">
                <a:sym typeface="+mn-ea"/>
              </a:rPr>
              <a:t> __syncthreads </a:t>
            </a:r>
            <a:r>
              <a:rPr lang="zh-CN" altLang="en-US">
                <a:sym typeface="+mn-ea"/>
              </a:rPr>
              <a:t>之类的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特有的函数，因此也不能完全替代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__host__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__device__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691630" y="2778760"/>
            <a:ext cx="9702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075" y="6410325"/>
            <a:ext cx="1304925" cy="447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980" y="6320155"/>
            <a:ext cx="5155565" cy="5378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975" y="0"/>
            <a:ext cx="9344025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 #ifdef </a:t>
            </a:r>
            <a:r>
              <a:rPr lang="zh-CN" altLang="en-US"/>
              <a:t>指令针对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生成</a:t>
            </a:r>
            <a:r>
              <a:rPr lang="zh-CN" altLang="en-US"/>
              <a:t>不同的代码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803390" cy="4351655"/>
          </a:xfrm>
        </p:spPr>
        <p:txBody>
          <a:bodyPr>
            <a:normAutofit lnSpcReduction="20000"/>
          </a:bodyPr>
          <a:p>
            <a:r>
              <a:rPr lang="en-US" altLang="zh-CN"/>
              <a:t>CUDA </a:t>
            </a:r>
            <a:r>
              <a:rPr lang="zh-CN" altLang="en-US"/>
              <a:t>编译器具有多段编译的特点。</a:t>
            </a:r>
            <a:endParaRPr lang="zh-CN" altLang="en-US"/>
          </a:p>
          <a:p>
            <a:r>
              <a:rPr lang="zh-CN" altLang="en-US"/>
              <a:t>一段代码他会先送到</a:t>
            </a:r>
            <a:r>
              <a:rPr lang="en-US" altLang="zh-CN"/>
              <a:t> CPU </a:t>
            </a:r>
            <a:r>
              <a:rPr lang="zh-CN" altLang="en-US"/>
              <a:t>上的编译器（通常是系统自带的编译器比如</a:t>
            </a:r>
            <a:r>
              <a:rPr lang="en-US" altLang="zh-CN"/>
              <a:t> gcc </a:t>
            </a:r>
            <a:r>
              <a:rPr lang="zh-CN" altLang="en-US"/>
              <a:t>和</a:t>
            </a:r>
            <a:r>
              <a:rPr lang="en-US" altLang="zh-CN"/>
              <a:t> msvc</a:t>
            </a:r>
            <a:r>
              <a:rPr lang="zh-CN" altLang="en-US"/>
              <a:t>）生成</a:t>
            </a:r>
            <a:r>
              <a:rPr lang="en-US" altLang="zh-CN"/>
              <a:t> CPU </a:t>
            </a:r>
            <a:r>
              <a:rPr lang="zh-CN" altLang="en-US"/>
              <a:t>部分的指令码。然后送到真正的</a:t>
            </a:r>
            <a:r>
              <a:rPr lang="en-US" altLang="zh-CN"/>
              <a:t> GPU </a:t>
            </a:r>
            <a:r>
              <a:rPr lang="zh-CN" altLang="en-US"/>
              <a:t>编译器生成</a:t>
            </a:r>
            <a:r>
              <a:rPr lang="en-US" altLang="zh-CN"/>
              <a:t> GPU </a:t>
            </a:r>
            <a:r>
              <a:rPr lang="zh-CN" altLang="en-US"/>
              <a:t>指令码。最后再链接成同一个文件，看起来好像只编译了一次一样，实际上你的代码会被预处理很多次。</a:t>
            </a:r>
            <a:endParaRPr lang="zh-CN" altLang="en-US"/>
          </a:p>
          <a:p>
            <a:r>
              <a:rPr lang="zh-CN" altLang="en-US"/>
              <a:t>他在</a:t>
            </a:r>
            <a:r>
              <a:rPr lang="en-US" altLang="zh-CN"/>
              <a:t> GPU </a:t>
            </a:r>
            <a:r>
              <a:rPr lang="zh-CN" altLang="en-US"/>
              <a:t>编译模式下会定义</a:t>
            </a:r>
            <a:r>
              <a:rPr lang="en-US" altLang="zh-CN"/>
              <a:t> __CUDA_ARCH__ </a:t>
            </a:r>
            <a:r>
              <a:rPr lang="zh-CN" altLang="en-US"/>
              <a:t>这个宏，利用</a:t>
            </a:r>
            <a:r>
              <a:rPr lang="en-US" altLang="zh-CN"/>
              <a:t> #ifdef </a:t>
            </a:r>
            <a:r>
              <a:rPr lang="zh-CN" altLang="en-US"/>
              <a:t>判断该宏是否定义，就可以判断当前是否处于</a:t>
            </a:r>
            <a:r>
              <a:rPr lang="en-US" altLang="zh-CN"/>
              <a:t> GPU </a:t>
            </a:r>
            <a:r>
              <a:rPr lang="zh-CN" altLang="en-US"/>
              <a:t>模式，从而实现一个函数针对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生成两份源码级不同的代码。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946390" y="1875155"/>
            <a:ext cx="3693795" cy="4351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6381750"/>
            <a:ext cx="2362200" cy="4762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261350" y="2874010"/>
            <a:ext cx="3378200" cy="97409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__CUDA_ARCH__ </a:t>
            </a:r>
            <a:r>
              <a:rPr lang="zh-CN" altLang="en-US"/>
              <a:t>是个版本号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其实</a:t>
            </a:r>
            <a:r>
              <a:rPr lang="en-US" altLang="zh-CN"/>
              <a:t> __CUDA_ARCH__ </a:t>
            </a:r>
            <a:r>
              <a:rPr lang="zh-CN" altLang="en-US"/>
              <a:t>是一个整数，表示当前编译所针对的</a:t>
            </a:r>
            <a:r>
              <a:rPr lang="en-US" altLang="zh-CN"/>
              <a:t> GPU </a:t>
            </a:r>
            <a:r>
              <a:rPr lang="zh-CN" altLang="en-US"/>
              <a:t>的架构版本号是多少。这里是</a:t>
            </a:r>
            <a:r>
              <a:rPr lang="en-US" altLang="zh-CN"/>
              <a:t> 520 </a:t>
            </a:r>
            <a:r>
              <a:rPr lang="zh-CN" altLang="en-US">
                <a:sym typeface="+mn-ea"/>
              </a:rPr>
              <a:t>表示版本号是</a:t>
            </a:r>
            <a:r>
              <a:rPr lang="en-US" altLang="zh-CN">
                <a:sym typeface="+mn-ea"/>
              </a:rPr>
              <a:t> 5.2.0</a:t>
            </a:r>
            <a:r>
              <a:rPr lang="zh-CN" altLang="en-US">
                <a:sym typeface="+mn-ea"/>
              </a:rPr>
              <a:t>，</a:t>
            </a:r>
            <a:r>
              <a:rPr lang="zh-CN" altLang="en-US"/>
              <a:t>最后一位始终是</a:t>
            </a:r>
            <a:r>
              <a:rPr lang="en-US" altLang="zh-CN"/>
              <a:t> 0 </a:t>
            </a:r>
            <a:r>
              <a:rPr lang="zh-CN" altLang="en-US"/>
              <a:t>不用管，我们通常简称他的版本号为</a:t>
            </a:r>
            <a:r>
              <a:rPr lang="en-US" altLang="zh-CN"/>
              <a:t> 52 </a:t>
            </a:r>
            <a:r>
              <a:rPr lang="zh-CN" altLang="en-US"/>
              <a:t>就行了。</a:t>
            </a:r>
            <a:endParaRPr lang="zh-CN" altLang="en-US"/>
          </a:p>
          <a:p>
            <a:r>
              <a:rPr lang="zh-CN" altLang="en-US"/>
              <a:t>这个版本号是编译时指定的版本，不是运行时检测到的版本。编译器默认就是最老的</a:t>
            </a:r>
            <a:r>
              <a:rPr lang="en-US" altLang="zh-CN"/>
              <a:t> 52</a:t>
            </a:r>
            <a:r>
              <a:rPr lang="zh-CN" altLang="en-US"/>
              <a:t>，能兼容所有</a:t>
            </a:r>
            <a:r>
              <a:rPr lang="en-US" altLang="zh-CN"/>
              <a:t> GTX900 </a:t>
            </a:r>
            <a:r>
              <a:rPr lang="zh-CN" altLang="en-US"/>
              <a:t>以上显卡。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2906395" y="6424930"/>
            <a:ext cx="899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https://docs.nvidia.com/cuda/cuda-compiler-driver-nvcc/index.html#extended-notation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71370"/>
            <a:ext cx="5717540" cy="386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070" y="711835"/>
            <a:ext cx="4114800" cy="419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745980" y="3331210"/>
            <a:ext cx="166941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 CMake </a:t>
            </a:r>
            <a:r>
              <a:rPr lang="zh-CN" altLang="en-US"/>
              <a:t>设置架构版本号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7670" y="1748790"/>
            <a:ext cx="5838190" cy="4504690"/>
          </a:xfrm>
        </p:spPr>
        <p:txBody>
          <a:bodyPr>
            <a:normAutofit lnSpcReduction="20000"/>
          </a:bodyPr>
          <a:p>
            <a:r>
              <a:rPr lang="zh-CN" altLang="en-US"/>
              <a:t>可以用</a:t>
            </a:r>
            <a:r>
              <a:rPr lang="en-US" altLang="zh-CN"/>
              <a:t> CMAKE_CUDA_ARCHITECTURES </a:t>
            </a:r>
            <a:r>
              <a:rPr lang="zh-CN" altLang="en-US"/>
              <a:t>这个变量，设置要针对哪个架构生成</a:t>
            </a:r>
            <a:r>
              <a:rPr lang="en-US" altLang="zh-CN"/>
              <a:t> GPU </a:t>
            </a:r>
            <a:r>
              <a:rPr lang="zh-CN" altLang="en-US"/>
              <a:t>指令码。</a:t>
            </a:r>
            <a:endParaRPr lang="zh-CN" altLang="en-US"/>
          </a:p>
          <a:p>
            <a:r>
              <a:rPr lang="zh-CN" altLang="en-US"/>
              <a:t>小彭老师的显卡是</a:t>
            </a:r>
            <a:r>
              <a:rPr lang="en-US" altLang="zh-CN"/>
              <a:t> RTX2080</a:t>
            </a:r>
            <a:r>
              <a:rPr lang="zh-CN" altLang="en-US"/>
              <a:t>，他的版本号是</a:t>
            </a:r>
            <a:r>
              <a:rPr lang="en-US" altLang="zh-CN"/>
              <a:t> 75</a:t>
            </a:r>
            <a:r>
              <a:rPr lang="zh-CN" altLang="en-US"/>
              <a:t>，因此最适合他用的指令码版本是</a:t>
            </a:r>
            <a:r>
              <a:rPr lang="en-US" altLang="zh-CN"/>
              <a:t> 75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如果不指定，编译器默认的版本号是</a:t>
            </a:r>
            <a:r>
              <a:rPr lang="en-US" altLang="zh-CN"/>
              <a:t> 52</a:t>
            </a:r>
            <a:r>
              <a:rPr lang="zh-CN" altLang="en-US"/>
              <a:t>，他是针对</a:t>
            </a:r>
            <a:r>
              <a:rPr lang="en-US" altLang="zh-CN"/>
              <a:t> GTX900 </a:t>
            </a:r>
            <a:r>
              <a:rPr lang="zh-CN" altLang="en-US"/>
              <a:t>系列显卡的。</a:t>
            </a:r>
            <a:endParaRPr lang="zh-CN" altLang="en-US"/>
          </a:p>
          <a:p>
            <a:r>
              <a:rPr lang="zh-CN" altLang="en-US"/>
              <a:t>不过英伟达的架构版本都是向前兼容的，即版本号为</a:t>
            </a:r>
            <a:r>
              <a:rPr lang="en-US" altLang="zh-CN"/>
              <a:t> 75 </a:t>
            </a:r>
            <a:r>
              <a:rPr lang="zh-CN" altLang="en-US"/>
              <a:t>的</a:t>
            </a:r>
            <a:r>
              <a:rPr lang="en-US" altLang="zh-CN"/>
              <a:t> RTX2080 </a:t>
            </a:r>
            <a:r>
              <a:rPr lang="zh-CN" altLang="en-US"/>
              <a:t>也可以运行版本号为</a:t>
            </a:r>
            <a:r>
              <a:rPr lang="en-US" altLang="zh-CN"/>
              <a:t> 52 </a:t>
            </a:r>
            <a:r>
              <a:rPr lang="zh-CN" altLang="en-US"/>
              <a:t>的指令码，虽然不够优化，但是至少能用。也就是要求：编译期指定的版本</a:t>
            </a:r>
            <a:r>
              <a:rPr lang="en-US" altLang="zh-CN"/>
              <a:t> ≤ </a:t>
            </a:r>
            <a:r>
              <a:rPr lang="zh-CN" altLang="en-US"/>
              <a:t>运行时显卡的版本。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2786380"/>
            <a:ext cx="4343400" cy="2428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165" y="1136650"/>
            <a:ext cx="412432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版本号不要太新了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比如这里设置了</a:t>
            </a:r>
            <a:r>
              <a:rPr lang="en-US" altLang="zh-CN"/>
              <a:t> RTX3000 </a:t>
            </a:r>
            <a:r>
              <a:rPr lang="zh-CN" altLang="en-US"/>
              <a:t>系列的版本号</a:t>
            </a:r>
            <a:r>
              <a:rPr lang="en-US" altLang="zh-CN"/>
              <a:t> 86</a:t>
            </a:r>
            <a:r>
              <a:rPr lang="zh-CN" altLang="en-US"/>
              <a:t>，在</a:t>
            </a:r>
            <a:r>
              <a:rPr lang="en-US" altLang="zh-CN"/>
              <a:t> RTX2080 </a:t>
            </a:r>
            <a:r>
              <a:rPr lang="zh-CN" altLang="en-US"/>
              <a:t>上就运行不出结果。</a:t>
            </a:r>
            <a:endParaRPr lang="zh-CN" altLang="en-US"/>
          </a:p>
          <a:p>
            <a:r>
              <a:rPr lang="zh-CN" altLang="en-US"/>
              <a:t>最坑的是他不会报错！也不输出任何东西！就像没有那个</a:t>
            </a:r>
            <a:r>
              <a:rPr lang="en-US" altLang="zh-CN"/>
              <a:t> kernel </a:t>
            </a:r>
            <a:r>
              <a:rPr lang="zh-CN" altLang="en-US"/>
              <a:t>一样！所以一定要注意调对你的版本号。否则就会这样</a:t>
            </a:r>
            <a:r>
              <a:rPr lang="en-US" altLang="zh-CN"/>
              <a:t> kernel </a:t>
            </a:r>
            <a:r>
              <a:rPr lang="zh-CN" altLang="en-US"/>
              <a:t>好像没有执行过一样，只有</a:t>
            </a:r>
            <a:r>
              <a:rPr lang="en-US" altLang="zh-CN"/>
              <a:t> CPU </a:t>
            </a:r>
            <a:r>
              <a:rPr lang="zh-CN" altLang="en-US"/>
              <a:t>上的代码被执行了。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5245" y="2805430"/>
            <a:ext cx="4333875" cy="2390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565" y="1577975"/>
            <a:ext cx="2305050" cy="2476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指定多个版本号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可以指定多个版本</a:t>
            </a:r>
            <a:r>
              <a:rPr lang="zh-CN" altLang="en-US">
                <a:sym typeface="+mn-ea"/>
              </a:rPr>
              <a:t>号</a:t>
            </a:r>
            <a:r>
              <a:rPr lang="zh-CN" altLang="en-US"/>
              <a:t>，之间用分号分割。</a:t>
            </a:r>
            <a:endParaRPr lang="zh-CN" altLang="en-US"/>
          </a:p>
          <a:p>
            <a:r>
              <a:rPr lang="zh-CN" altLang="en-US"/>
              <a:t>运行时可以自动选择最适合当前显卡的版本号，通常在发布中使用。</a:t>
            </a:r>
            <a:endParaRPr lang="zh-CN" altLang="en-US"/>
          </a:p>
          <a:p>
            <a:r>
              <a:rPr lang="zh-CN" altLang="en-US"/>
              <a:t>不过这样会导致</a:t>
            </a:r>
            <a:r>
              <a:rPr lang="en-US" altLang="zh-CN"/>
              <a:t> GPU </a:t>
            </a:r>
            <a:r>
              <a:rPr lang="zh-CN" altLang="en-US"/>
              <a:t>编译器重复编译很多遍，每次针对不同的架构，所以编译会变得非常慢，生成的可执行文件也会变大。</a:t>
            </a:r>
            <a:endParaRPr lang="zh-CN" altLang="en-US"/>
          </a:p>
          <a:p>
            <a:r>
              <a:rPr lang="zh-CN" altLang="en-US"/>
              <a:t>通常在自己的电脑上用时，同学们只要根据自己显卡的指定一个版本号即可。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4270" y="2776855"/>
            <a:ext cx="4695825" cy="2447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555" y="1387475"/>
            <a:ext cx="411480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版本号和商品名对照表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910" y="1600835"/>
            <a:ext cx="10965180" cy="4801870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52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Quadro M6000 , GeForce 900, GTX-970, </a:t>
            </a:r>
            <a:r>
              <a:rPr lang="zh-CN" altLang="en-US" b="1">
                <a:sym typeface="+mn-ea"/>
              </a:rPr>
              <a:t>GTX-980</a:t>
            </a:r>
            <a:r>
              <a:rPr lang="zh-CN" altLang="en-US">
                <a:sym typeface="+mn-ea"/>
              </a:rPr>
              <a:t>, GTX Titan X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53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Tegra (Jetson) TX1 / Tegra X1, Drive CX, Drive PX, Jetson Nano</a:t>
            </a:r>
            <a:endParaRPr lang="zh-CN" altLang="en-US"/>
          </a:p>
          <a:p>
            <a:r>
              <a:rPr lang="zh-CN" altLang="en-US"/>
              <a:t>版本</a:t>
            </a:r>
            <a:r>
              <a:rPr lang="en-US"/>
              <a:t>60</a:t>
            </a:r>
            <a:r>
              <a:rPr lang="zh-CN" altLang="en-US"/>
              <a:t>：</a:t>
            </a:r>
            <a:r>
              <a:rPr lang="en-US"/>
              <a:t>Quadro GP100, Tesla P100, DGX-1 (Generic Pascal)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61</a:t>
            </a:r>
            <a:r>
              <a:rPr lang="zh-CN" altLang="en-US"/>
              <a:t>：</a:t>
            </a:r>
            <a:r>
              <a:rPr lang="en-US" b="1"/>
              <a:t>GTX 1080</a:t>
            </a:r>
            <a:r>
              <a:rPr lang="en-US"/>
              <a:t>, GTX 1070, GTX 1060, GTX 1050, GTX 1030 (GP108), GT 1010 (GP108) Titan Xp, Tesla P40, Tesla P4, Discrete GPU on the NVIDIA Drive PX2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62</a:t>
            </a:r>
            <a:r>
              <a:rPr lang="zh-CN" altLang="en-US"/>
              <a:t>：</a:t>
            </a:r>
            <a:r>
              <a:rPr lang="en-US"/>
              <a:t>Integrated GPU on the NVIDIA Drive PX2, Tegra (Jetson) TX2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70</a:t>
            </a:r>
            <a:r>
              <a:rPr lang="zh-CN" altLang="en-US"/>
              <a:t>：</a:t>
            </a:r>
            <a:r>
              <a:rPr lang="en-US"/>
              <a:t>DGX-1 with Volta, Tesla V100, </a:t>
            </a:r>
            <a:r>
              <a:rPr lang="en-US" b="1"/>
              <a:t>GTX 1180</a:t>
            </a:r>
            <a:r>
              <a:rPr lang="en-US"/>
              <a:t> (GV104), Titan V, Quadro GV100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72</a:t>
            </a:r>
            <a:r>
              <a:rPr lang="zh-CN" altLang="en-US"/>
              <a:t>：</a:t>
            </a:r>
            <a:r>
              <a:rPr lang="en-US"/>
              <a:t>Jetson AGX Xavier, Drive AGX Pegasus, Xavier NX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75</a:t>
            </a:r>
            <a:r>
              <a:rPr lang="zh-CN" altLang="en-US"/>
              <a:t>：</a:t>
            </a:r>
            <a:r>
              <a:rPr lang="en-US"/>
              <a:t>GTX/RTX Turing – GTX 1660 Ti, RTX 2060, RTX 2070, </a:t>
            </a:r>
            <a:r>
              <a:rPr lang="en-US" b="1"/>
              <a:t>RTX 2080</a:t>
            </a:r>
            <a:r>
              <a:rPr lang="en-US"/>
              <a:t>, Titan RTX, Quadro RTX 4000, Quadro RTX 5000, Quadro RTX 6000, Quadro RTX 8000, Quadro T1000/T2000, Tesla T4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80</a:t>
            </a:r>
            <a:r>
              <a:rPr lang="zh-CN" altLang="en-US">
                <a:sym typeface="+mn-ea"/>
              </a:rPr>
              <a:t>：</a:t>
            </a:r>
            <a:r>
              <a:rPr lang="en-US"/>
              <a:t>NVIDIA A100 (the name “Tesla” has been dropped – GA100), NVIDIA DGX-A100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86</a:t>
            </a:r>
            <a:r>
              <a:rPr lang="zh-CN" altLang="en-US">
                <a:sym typeface="+mn-ea"/>
              </a:rPr>
              <a:t>：</a:t>
            </a:r>
            <a:r>
              <a:rPr lang="en-US"/>
              <a:t>Tesla GA10x cards, RTX Ampere – </a:t>
            </a:r>
            <a:r>
              <a:rPr lang="en-US" b="1"/>
              <a:t>RTX 3080</a:t>
            </a:r>
            <a:r>
              <a:rPr lang="en-US"/>
              <a:t>, GA102 – RTX 3090, RTX A2000, A3000, A4000, A5000, A6000, NVIDIA A40, GA106 – RTX 3060, GA104 – RTX 3070, GA107 – RTX 3050, Quadro A10, Quadro A16, Quadro A40, A2 Tensor Core GPU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012440" y="6489700"/>
            <a:ext cx="9179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https://arnon.dk/matching-sm-architectures-arch-and-gencode-for-various-nvidia-cards/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391150" y="258445"/>
            <a:ext cx="6546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更老的版本如</a:t>
            </a:r>
            <a:r>
              <a:rPr lang="en-US" altLang="zh-CN"/>
              <a:t> GT-630 </a:t>
            </a:r>
            <a:r>
              <a:rPr lang="zh-CN" altLang="en-US"/>
              <a:t>已经被</a:t>
            </a:r>
            <a:r>
              <a:rPr lang="en-US" altLang="zh-CN"/>
              <a:t> CUDA 11 </a:t>
            </a:r>
            <a:r>
              <a:rPr lang="zh-CN" altLang="en-US"/>
              <a:t>废除，因此本课程要求同学有</a:t>
            </a:r>
            <a:r>
              <a:rPr lang="en-US" altLang="zh-CN"/>
              <a:t> GTX900 </a:t>
            </a:r>
            <a:r>
              <a:rPr lang="zh-CN" altLang="en-US"/>
              <a:t>及以上显卡。如果需要在老显卡上运行的话，可以看下面那个链接，查一下你的显卡对应的版本号是多少，然后在</a:t>
            </a:r>
            <a:r>
              <a:rPr lang="en-US" altLang="zh-CN"/>
              <a:t> CMake </a:t>
            </a:r>
            <a:r>
              <a:rPr lang="zh-CN" altLang="en-US"/>
              <a:t>里设置个一样的，应该就能用了。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http://cs.boisestate.edu/~alark/thrust_intro/presentation.html#slide9</a:t>
            </a:r>
            <a:endParaRPr lang="en-US"/>
          </a:p>
          <a:p>
            <a:r>
              <a:rPr lang="en-US"/>
              <a:t>https://www.nvidia.cn/docs/IO/51635/NVIDIA_CUDA_Programming_Guide_1.1_chs.pdf</a:t>
            </a:r>
            <a:endParaRPr lang="en-US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lum bright="30000" contrast="-36000"/>
          </a:blip>
          <a:stretch>
            <a:fillRect/>
          </a:stretch>
        </p:blipFill>
        <p:spPr>
          <a:xfrm>
            <a:off x="0" y="0"/>
            <a:ext cx="12209780" cy="6910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小彭老师每日锐评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顺便，Pascal、</a:t>
            </a:r>
            <a:r>
              <a:rPr lang="en-US" altLang="zh-CN">
                <a:sym typeface="+mn-ea"/>
              </a:rPr>
              <a:t>Turing</a:t>
            </a:r>
            <a:r>
              <a:rPr lang="zh-CN" altLang="en-US">
                <a:sym typeface="+mn-ea"/>
              </a:rPr>
              <a:t>、</a:t>
            </a:r>
            <a:r>
              <a:rPr lang="zh-CN" altLang="en-US">
                <a:sym typeface="+mn-ea"/>
              </a:rPr>
              <a:t>Ampere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什么的高大上架构名，那个是老黄拿来营销用的。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我们不考虑韭菜情怀的话不用管，我们只需要指定架构的版本号是多少就行啦。</a:t>
            </a:r>
            <a:endParaRPr lang="zh-CN" altLang="en-US">
              <a:sym typeface="+mn-ea"/>
            </a:endParaRPr>
          </a:p>
          <a:p>
            <a:r>
              <a:rPr lang="zh-CN" altLang="en-US"/>
              <a:t>毕竟一个</a:t>
            </a:r>
            <a:r>
              <a:rPr lang="en-US" altLang="zh-CN"/>
              <a:t> 72 </a:t>
            </a:r>
            <a:r>
              <a:rPr lang="zh-CN" altLang="en-US"/>
              <a:t>这样一个单调的整数，听起来没有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高大上地致敬科学家们的名字以彰显其高尚人文情怀的超绝境界”吸引投资人嘛。</a:t>
            </a:r>
            <a:endParaRPr lang="en-US" altLang="zh-CN"/>
          </a:p>
        </p:txBody>
      </p:sp>
      <p:pic>
        <p:nvPicPr>
          <p:cNvPr id="8" name="Picture 7" descr="dothany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20000">
            <a:off x="4902835" y="1040130"/>
            <a:ext cx="712470" cy="7124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20000">
            <a:off x="6174740" y="3750310"/>
            <a:ext cx="2861945" cy="1583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43200000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6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C -0.004 -0.067 0.046 -0.125 0.113 -0.129 C 0.177 -0.134 0.237 -0.089 0.241 -0.024 C 0.246 0.036 0.204 0.092 0.144 0.096 C 0.089 0.099 0.037 0.062 0.033 0.006 C 0.029 -0.045 0.064 -0.093 0.115 -0.097 C 0.162 -0.1 0.206 -0.069 0.209 -0.022 C 0.212 0.02 0.184 0.061 0.142 0.063 C 0.104 0.066 0.068 0.042 0.065 0.004 C 0.063 -0.03 0.084 -0.063 0.117 -0.065 C 0.146 -0.067 0.175 -0.049 0.177 -0.02 C 0.179 0.005 0.164 0.029 0.14 0.031 C 0.12 0.033 0.099 0.022 0.098 0.002 C 0.096 -0.014 0.104 -0.031 0.119 -0.033 C 0.131 -0.033 0.143 -0.029 0.145 -0.018 C 0.146 -0.011 0.144 -0.004 0.138 -0.001 C 0.135 0 0.133 0 0.13 -0.001 E" pathEditMode="relative" ptsTypes="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章：线程与板块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三重尖括号里的数字代表什么意思？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刚刚说了</a:t>
            </a:r>
            <a:r>
              <a:rPr lang="en-US" altLang="zh-CN"/>
              <a:t> CUDA </a:t>
            </a:r>
            <a:r>
              <a:rPr lang="zh-CN" altLang="en-US"/>
              <a:t>的核函数调用时需要用</a:t>
            </a:r>
            <a:r>
              <a:rPr lang="en-US" altLang="zh-CN"/>
              <a:t> kernel&lt;&lt;&lt;1, 1&gt;&gt;&gt;() </a:t>
            </a:r>
            <a:r>
              <a:rPr lang="zh-CN" altLang="en-US"/>
              <a:t>这种奇怪的语法，这里面的数字代表什么意思呢？</a:t>
            </a:r>
            <a:endParaRPr lang="zh-CN" altLang="en-US"/>
          </a:p>
          <a:p>
            <a:r>
              <a:rPr lang="zh-CN" altLang="en-US"/>
              <a:t>不妨把</a:t>
            </a:r>
            <a:r>
              <a:rPr lang="en-US" altLang="zh-CN"/>
              <a:t> &lt;&lt;&lt;1, 1&gt;&gt;&gt; </a:t>
            </a:r>
            <a:r>
              <a:rPr lang="zh-CN" altLang="en-US"/>
              <a:t>改成</a:t>
            </a:r>
            <a:r>
              <a:rPr lang="en-US" altLang="zh-CN"/>
              <a:t> &lt;&lt;&lt;1, 3&gt;&gt;&gt; </a:t>
            </a:r>
            <a:r>
              <a:rPr lang="zh-CN" altLang="en-US"/>
              <a:t>试试看。你会看到</a:t>
            </a:r>
            <a:r>
              <a:rPr lang="en-US" altLang="zh-CN"/>
              <a:t> Hello, world! </a:t>
            </a:r>
            <a:r>
              <a:rPr lang="zh-CN" altLang="en-US"/>
              <a:t>打印了三遍！</a:t>
            </a:r>
            <a:endParaRPr lang="zh-CN" altLang="en-US"/>
          </a:p>
          <a:p>
            <a:r>
              <a:rPr lang="zh-CN" altLang="en-US"/>
              <a:t>原来，三重尖括号里的第二个参数决定着启动</a:t>
            </a:r>
            <a:r>
              <a:rPr lang="en-US" altLang="zh-CN"/>
              <a:t> kernel </a:t>
            </a:r>
            <a:r>
              <a:rPr lang="zh-CN" altLang="en-US"/>
              <a:t>时所用</a:t>
            </a:r>
            <a:r>
              <a:rPr lang="en-US" altLang="zh-CN"/>
              <a:t> GPU </a:t>
            </a:r>
            <a:r>
              <a:rPr lang="zh-CN" altLang="en-US"/>
              <a:t>的</a:t>
            </a:r>
            <a:r>
              <a:rPr lang="zh-CN" altLang="en-US" b="1"/>
              <a:t>线程</a:t>
            </a:r>
            <a:r>
              <a:rPr lang="zh-CN" altLang="en-US"/>
              <a:t>数量。</a:t>
            </a:r>
            <a:endParaRPr lang="zh-CN" altLang="en-US"/>
          </a:p>
          <a:p>
            <a:r>
              <a:rPr lang="en-US" altLang="zh-CN"/>
              <a:t>GPU </a:t>
            </a:r>
            <a:r>
              <a:rPr lang="zh-CN" altLang="en-US"/>
              <a:t>是为并行而生的，可以开启很大数量的线程，用于处理大吞吐量的数据。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1620" y="5920105"/>
            <a:ext cx="1381125" cy="7048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1165" y="2419985"/>
            <a:ext cx="358140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获取线程编号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threadIdx.x </a:t>
            </a:r>
            <a:r>
              <a:rPr lang="zh-CN" altLang="en-US">
                <a:sym typeface="+mn-ea"/>
              </a:rPr>
              <a:t>获取当前线程的编号，我们打印一下试试看。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这是</a:t>
            </a:r>
            <a:r>
              <a:rPr lang="en-US" altLang="zh-CN">
                <a:sym typeface="+mn-ea"/>
              </a:rPr>
              <a:t> CUDA </a:t>
            </a:r>
            <a:r>
              <a:rPr lang="zh-CN" altLang="en-US">
                <a:sym typeface="+mn-ea"/>
              </a:rPr>
              <a:t>中的特殊变量之一，只有在核函数里才可以访问。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可以看到线程编号从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开始计数，打印出了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。这也是我们指定了线程数量为</a:t>
            </a:r>
            <a:r>
              <a:rPr lang="en-US" altLang="zh-CN">
                <a:sym typeface="+mn-ea"/>
              </a:rPr>
              <a:t> 3 </a:t>
            </a:r>
            <a:r>
              <a:rPr lang="zh-CN" altLang="en-US">
                <a:sym typeface="+mn-ea"/>
              </a:rPr>
              <a:t>的缘故。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等等，为什么后面有个</a:t>
            </a:r>
            <a:r>
              <a:rPr lang="en-US" altLang="zh-CN">
                <a:sym typeface="+mn-ea"/>
              </a:rPr>
              <a:t> .x</a:t>
            </a:r>
            <a:r>
              <a:rPr lang="zh-CN" altLang="en-US">
                <a:sym typeface="+mn-ea"/>
              </a:rPr>
              <a:t>？稍后再说明。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4440" y="2429510"/>
            <a:ext cx="4514850" cy="3143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230" y="5858510"/>
            <a:ext cx="904875" cy="7429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获取线程数量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还可以用</a:t>
            </a:r>
            <a:r>
              <a:rPr lang="en-US" altLang="zh-CN"/>
              <a:t> blockDim.x </a:t>
            </a:r>
            <a:r>
              <a:rPr lang="zh-CN" altLang="en-US"/>
              <a:t>获取当前线程数量，也就是我们在尖括号里指定的</a:t>
            </a:r>
            <a:r>
              <a:rPr lang="en-US" altLang="zh-CN"/>
              <a:t> 3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可是为什么叫</a:t>
            </a:r>
            <a:r>
              <a:rPr lang="en-US" altLang="zh-CN"/>
              <a:t> blockDim</a:t>
            </a:r>
            <a:r>
              <a:rPr lang="zh-CN" altLang="en-US"/>
              <a:t>？我觉得应该叫</a:t>
            </a:r>
            <a:r>
              <a:rPr lang="en-US" altLang="zh-CN"/>
              <a:t> threadNum </a:t>
            </a:r>
            <a:r>
              <a:rPr lang="zh-CN" altLang="en-US"/>
              <a:t>才比较合理？</a:t>
            </a:r>
            <a:endParaRPr lang="zh-CN" altLang="en-US"/>
          </a:p>
          <a:p>
            <a:r>
              <a:rPr lang="zh-CN" altLang="en-US"/>
              <a:t>小彭老师也这么觉得，可能是历史遗留下来的问题，就不追究了。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57805"/>
            <a:ext cx="5181600" cy="24866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045" y="5643880"/>
            <a:ext cx="143827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线程之上：板块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en-US" altLang="zh-CN"/>
              <a:t>CUDA </a:t>
            </a:r>
            <a:r>
              <a:rPr lang="zh-CN" altLang="en-US"/>
              <a:t>中还有一个比线程更大的概念，那就是板块（</a:t>
            </a:r>
            <a:r>
              <a:rPr lang="en-US" altLang="zh-CN"/>
              <a:t>block</a:t>
            </a:r>
            <a:r>
              <a:rPr lang="zh-CN" altLang="en-US"/>
              <a:t>），一个板块可以有多个线程组成。这就是为什么刚刚获取线程数量的变量用的是</a:t>
            </a:r>
            <a:r>
              <a:rPr lang="en-US" altLang="zh-CN"/>
              <a:t> blockDim</a:t>
            </a:r>
            <a:r>
              <a:rPr lang="zh-CN" altLang="en-US"/>
              <a:t>，实际上</a:t>
            </a:r>
            <a:r>
              <a:rPr lang="en-US" altLang="zh-CN"/>
              <a:t> blockDim </a:t>
            </a:r>
            <a:r>
              <a:rPr lang="zh-CN" altLang="en-US"/>
              <a:t>的含义是每个板块有多少个线程。</a:t>
            </a:r>
            <a:endParaRPr lang="zh-CN" altLang="en-US"/>
          </a:p>
          <a:p>
            <a:r>
              <a:rPr lang="zh-CN" altLang="en-US"/>
              <a:t>要指定板块的数量，只需调节三重尖括号里第一个参数即可。我们这里调成</a:t>
            </a:r>
            <a:r>
              <a:rPr lang="en-US" altLang="zh-CN"/>
              <a:t> 2</a:t>
            </a:r>
            <a:r>
              <a:rPr lang="zh-CN" altLang="en-US"/>
              <a:t>。总之：</a:t>
            </a:r>
            <a:endParaRPr lang="zh-CN" altLang="en-US"/>
          </a:p>
          <a:p>
            <a:r>
              <a:rPr lang="en-US" altLang="zh-CN"/>
              <a:t>&lt;&lt;&lt;</a:t>
            </a:r>
            <a:r>
              <a:rPr lang="zh-CN" altLang="en-US"/>
              <a:t>板块数量，每个板块中的线程数量</a:t>
            </a:r>
            <a:r>
              <a:rPr lang="en-US" altLang="zh-CN"/>
              <a:t>&gt;&gt;&gt;</a:t>
            </a:r>
            <a:endParaRPr lang="en-US" altLang="zh-CN"/>
          </a:p>
          <a:p>
            <a:r>
              <a:rPr lang="zh-CN" altLang="en-US"/>
              <a:t>可以看到这里我们启动了两个板块，各有</a:t>
            </a:r>
            <a:r>
              <a:rPr lang="en-US" altLang="zh-CN"/>
              <a:t>3</a:t>
            </a:r>
            <a:r>
              <a:rPr lang="zh-CN" altLang="en-US"/>
              <a:t>个线程，都打印了一样的数据。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3225" y="5324475"/>
            <a:ext cx="1409700" cy="14573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752090"/>
            <a:ext cx="5181600" cy="24974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获取板块编号和数量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板块的编号可以用</a:t>
            </a:r>
            <a:r>
              <a:rPr lang="en-US" altLang="zh-CN"/>
              <a:t> blockIdx.x </a:t>
            </a:r>
            <a:r>
              <a:rPr lang="zh-CN" altLang="en-US"/>
              <a:t>获取。</a:t>
            </a:r>
            <a:endParaRPr lang="zh-CN" altLang="en-US"/>
          </a:p>
          <a:p>
            <a:r>
              <a:rPr lang="zh-CN" altLang="en-US"/>
              <a:t>板块的总数可以用</a:t>
            </a:r>
            <a:r>
              <a:rPr lang="en-US" altLang="zh-CN"/>
              <a:t> gridDim.x </a:t>
            </a:r>
            <a:r>
              <a:rPr lang="zh-CN" altLang="en-US"/>
              <a:t>获取。</a:t>
            </a:r>
            <a:endParaRPr lang="zh-CN" altLang="en-US"/>
          </a:p>
          <a:p>
            <a:r>
              <a:rPr lang="zh-CN" altLang="en-US"/>
              <a:t>可以看到这里执行了两个板块，每个板块又有三个线程，总共有</a:t>
            </a:r>
            <a:r>
              <a:rPr lang="en-US" altLang="zh-CN"/>
              <a:t>2*3=6</a:t>
            </a:r>
            <a:r>
              <a:rPr lang="zh-CN" altLang="en-US"/>
              <a:t>个线程。</a:t>
            </a:r>
            <a:endParaRPr lang="zh-CN" altLang="en-US"/>
          </a:p>
          <a:p>
            <a:r>
              <a:rPr lang="zh-CN" altLang="en-US"/>
              <a:t>而且看到这里板块</a:t>
            </a:r>
            <a:r>
              <a:rPr lang="en-US" altLang="zh-CN"/>
              <a:t>1</a:t>
            </a:r>
            <a:r>
              <a:rPr lang="zh-CN" altLang="en-US"/>
              <a:t>在板块</a:t>
            </a:r>
            <a:r>
              <a:rPr lang="en-US" altLang="zh-CN"/>
              <a:t>0</a:t>
            </a:r>
            <a:r>
              <a:rPr lang="zh-CN" altLang="en-US"/>
              <a:t>之前执行了，这是因为板块之间是高度并行的，不保证执行的先后顺序。线程之间也是，</a:t>
            </a:r>
            <a:r>
              <a:rPr lang="zh-CN"/>
              <a:t>这里线程打印顺序没乱，不过是碰巧小于</a:t>
            </a:r>
            <a:r>
              <a:rPr lang="en-US" altLang="zh-CN"/>
              <a:t>32</a:t>
            </a:r>
            <a:r>
              <a:rPr lang="zh-CN"/>
              <a:t>而已。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01925"/>
            <a:ext cx="5181600" cy="2597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5391150"/>
            <a:ext cx="2886075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注意不要混淆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当前线程在板块中的编号：</a:t>
            </a:r>
            <a:r>
              <a:rPr lang="en-US" altLang="zh-CN">
                <a:sym typeface="+mn-ea"/>
              </a:rPr>
              <a:t>threadIdx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当前板块中</a:t>
            </a:r>
            <a:r>
              <a:rPr lang="zh-CN" altLang="en-US">
                <a:sym typeface="+mn-ea"/>
              </a:rPr>
              <a:t>的线程数量：</a:t>
            </a:r>
            <a:r>
              <a:rPr lang="en-US" altLang="zh-CN">
                <a:sym typeface="+mn-ea"/>
              </a:rPr>
              <a:t>blockDim</a:t>
            </a:r>
            <a:endParaRPr lang="zh-CN" altLang="en-US"/>
          </a:p>
          <a:p>
            <a:r>
              <a:rPr lang="zh-CN" altLang="en-US">
                <a:sym typeface="+mn-ea"/>
              </a:rPr>
              <a:t>当前</a:t>
            </a:r>
            <a:r>
              <a:rPr lang="zh-CN" altLang="en-US"/>
              <a:t>板块的编号：</a:t>
            </a:r>
            <a:r>
              <a:rPr lang="en-US" altLang="zh-CN"/>
              <a:t>blockIdx</a:t>
            </a:r>
            <a:endParaRPr lang="zh-CN" altLang="en-US"/>
          </a:p>
          <a:p>
            <a:r>
              <a:rPr lang="zh-CN" altLang="en-US"/>
              <a:t>总的板块数量：</a:t>
            </a:r>
            <a:r>
              <a:rPr lang="en-US" altLang="zh-CN"/>
              <a:t>gridDim</a:t>
            </a:r>
            <a:endParaRPr lang="en-US" altLang="zh-CN"/>
          </a:p>
          <a:p>
            <a:r>
              <a:rPr lang="zh-CN" altLang="en-US"/>
              <a:t>线程</a:t>
            </a:r>
            <a:r>
              <a:rPr lang="en-US" altLang="zh-CN"/>
              <a:t>(thread)</a:t>
            </a:r>
            <a:r>
              <a:rPr lang="zh-CN" altLang="en-US"/>
              <a:t>：并行的最小单位</a:t>
            </a:r>
            <a:endParaRPr lang="en-US" altLang="zh-CN"/>
          </a:p>
          <a:p>
            <a:r>
              <a:rPr lang="zh-CN" altLang="en-US"/>
              <a:t>板块</a:t>
            </a:r>
            <a:r>
              <a:rPr lang="en-US" altLang="zh-CN"/>
              <a:t>(block)</a:t>
            </a:r>
            <a:r>
              <a:rPr lang="zh-CN" altLang="en-US"/>
              <a:t>：包含若干个线程</a:t>
            </a:r>
            <a:endParaRPr lang="en-US" altLang="zh-CN"/>
          </a:p>
          <a:p>
            <a:r>
              <a:rPr lang="zh-CN" altLang="en-US"/>
              <a:t>网格</a:t>
            </a:r>
            <a:r>
              <a:rPr lang="en-US" altLang="zh-CN"/>
              <a:t>(grid)</a:t>
            </a:r>
            <a:r>
              <a:rPr lang="zh-CN" altLang="en-US"/>
              <a:t>：指整个任务，包含若干个板块</a:t>
            </a:r>
            <a:endParaRPr lang="zh-CN" altLang="en-US"/>
          </a:p>
          <a:p>
            <a:r>
              <a:rPr lang="zh-CN" altLang="en-US"/>
              <a:t>从属关系：线程＜板块＜网格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01925"/>
            <a:ext cx="5181600" cy="2597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5391150"/>
            <a:ext cx="2886075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区分板块和线程有点麻烦？扁平化他们！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你可能觉得纳闷，既然已经有线程可以并行了，为什么还要引入板块的概念？稍后会说明区分板块的重要原因。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如需总的线程数量：</a:t>
            </a:r>
            <a:r>
              <a:rPr lang="en-US" altLang="zh-CN">
                <a:sym typeface="+mn-ea"/>
              </a:rPr>
              <a:t>blockDim * gridDim</a:t>
            </a:r>
            <a:endParaRPr lang="en-US" altLang="zh-CN"/>
          </a:p>
          <a:p>
            <a:r>
              <a:rPr lang="zh-CN" altLang="en-US">
                <a:sym typeface="+mn-ea"/>
              </a:rPr>
              <a:t>如需总的线程编号：</a:t>
            </a:r>
            <a:r>
              <a:rPr lang="en-US" altLang="zh-CN">
                <a:sym typeface="+mn-ea"/>
              </a:rPr>
              <a:t>blockDim * blockIdx + threadIdx</a:t>
            </a:r>
            <a:endParaRPr lang="en-US" altLang="zh-CN">
              <a:sym typeface="+mn-ea"/>
            </a:endParaRPr>
          </a:p>
          <a:p>
            <a:r>
              <a:rPr lang="zh-CN" altLang="en-US"/>
              <a:t>剧透一下：实际上</a:t>
            </a:r>
            <a:r>
              <a:rPr lang="en-US" altLang="zh-CN"/>
              <a:t> GPU </a:t>
            </a:r>
            <a:r>
              <a:rPr lang="zh-CN" altLang="en-US"/>
              <a:t>的板块相当于</a:t>
            </a:r>
            <a:r>
              <a:rPr lang="en-US" altLang="zh-CN"/>
              <a:t> CPU </a:t>
            </a:r>
            <a:r>
              <a:rPr lang="zh-CN" altLang="en-US"/>
              <a:t>的线程，</a:t>
            </a:r>
            <a:r>
              <a:rPr lang="en-US" altLang="zh-CN"/>
              <a:t>GPU </a:t>
            </a:r>
            <a:r>
              <a:rPr lang="zh-CN" altLang="en-US"/>
              <a:t>的线程相当于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SIMD</a:t>
            </a:r>
            <a:r>
              <a:rPr lang="zh-CN" altLang="en-US"/>
              <a:t>，可以这样理解，但不完全等同。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3765" y="5448300"/>
            <a:ext cx="2476500" cy="14097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627630"/>
            <a:ext cx="5181600" cy="27463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</a:t>
            </a:r>
            <a:r>
              <a:rPr lang="zh-CN" altLang="en-US"/>
              <a:t>：图片解释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如需总的线程数量：</a:t>
            </a:r>
            <a:r>
              <a:rPr lang="en-US" altLang="zh-CN">
                <a:sym typeface="+mn-ea"/>
              </a:rPr>
              <a:t>blockDim * gridDim</a:t>
            </a:r>
            <a:endParaRPr lang="en-US" altLang="zh-CN"/>
          </a:p>
          <a:p>
            <a:r>
              <a:rPr lang="zh-CN" altLang="en-US">
                <a:sym typeface="+mn-ea"/>
              </a:rPr>
              <a:t>如需总的线程编号：</a:t>
            </a:r>
            <a:r>
              <a:rPr lang="en-US" altLang="zh-CN">
                <a:sym typeface="+mn-ea"/>
              </a:rPr>
              <a:t>blockDim * blockIdx + threadIdx</a:t>
            </a:r>
            <a:endParaRPr lang="en-US" altLang="zh-CN">
              <a:sym typeface="+mn-ea"/>
            </a:endParaRPr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611" t="968"/>
          <a:stretch>
            <a:fillRect/>
          </a:stretch>
        </p:blipFill>
        <p:spPr>
          <a:xfrm>
            <a:off x="5694045" y="2501265"/>
            <a:ext cx="6561455" cy="4356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前置条件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学过</a:t>
            </a:r>
            <a:r>
              <a:rPr lang="en-US" altLang="zh-CN"/>
              <a:t> C/C++ </a:t>
            </a:r>
            <a:r>
              <a:rPr lang="zh-CN" altLang="en-US"/>
              <a:t>语言编程。</a:t>
            </a:r>
            <a:endParaRPr lang="zh-CN" altLang="en-US"/>
          </a:p>
          <a:p>
            <a:r>
              <a:rPr lang="zh-CN" altLang="en-US"/>
              <a:t>会用</a:t>
            </a:r>
            <a:r>
              <a:rPr lang="en-US" altLang="zh-CN"/>
              <a:t> malloc/vector </a:t>
            </a:r>
            <a:r>
              <a:rPr lang="zh-CN" altLang="en-US"/>
              <a:t>分配数组。</a:t>
            </a:r>
            <a:endParaRPr lang="zh-CN" altLang="en-US"/>
          </a:p>
          <a:p>
            <a:r>
              <a:rPr lang="zh-CN" altLang="en-US"/>
              <a:t>英伟达</a:t>
            </a:r>
            <a:r>
              <a:rPr lang="en-US" altLang="zh-CN"/>
              <a:t> GTX9</a:t>
            </a:r>
            <a:r>
              <a:rPr lang="en-US"/>
              <a:t>00 </a:t>
            </a:r>
            <a:r>
              <a:rPr lang="zh-CN" altLang="en-US"/>
              <a:t>及以上显卡。</a:t>
            </a:r>
            <a:endParaRPr lang="zh-CN" altLang="en-US"/>
          </a:p>
          <a:p>
            <a:r>
              <a:rPr lang="en-US" altLang="zh-CN"/>
              <a:t>CUDA 11 </a:t>
            </a:r>
            <a:r>
              <a:rPr lang="zh-CN" altLang="en-US">
                <a:sym typeface="+mn-ea"/>
              </a:rPr>
              <a:t>及以上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CMake 3.18 </a:t>
            </a:r>
            <a:r>
              <a:rPr lang="zh-CN" altLang="en-US"/>
              <a:t>及以上。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175" y="582930"/>
            <a:ext cx="3028950" cy="1714500"/>
          </a:xfrm>
          <a:prstGeom prst="rect">
            <a:avLst/>
          </a:prstGeom>
        </p:spPr>
      </p:pic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20" y="173355"/>
            <a:ext cx="2333625" cy="2625090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9236710" y="2212340"/>
            <a:ext cx="3018790" cy="691515"/>
          </a:xfrm>
          <a:prstGeom prst="wedgeEllipseCallout">
            <a:avLst>
              <a:gd name="adj1" fmla="val -48022"/>
              <a:gd name="adj2" fmla="val 758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我负责监督你学习</a:t>
            </a:r>
            <a:endParaRPr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65" y="3500755"/>
            <a:ext cx="2696845" cy="3357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章：内存管理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如何从核函数里返回数据？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我们试着把</a:t>
            </a:r>
            <a:r>
              <a:rPr lang="en-US" altLang="zh-CN"/>
              <a:t> kernel </a:t>
            </a:r>
            <a:r>
              <a:rPr lang="zh-CN" altLang="en-US"/>
              <a:t>的返回类型声明为</a:t>
            </a:r>
            <a:r>
              <a:rPr lang="en-US" altLang="zh-CN"/>
              <a:t> int</a:t>
            </a:r>
            <a:r>
              <a:rPr lang="zh-CN" altLang="en-US"/>
              <a:t>，试图从</a:t>
            </a:r>
            <a:r>
              <a:rPr lang="en-US" altLang="zh-CN"/>
              <a:t> GPU </a:t>
            </a:r>
            <a:r>
              <a:rPr lang="zh-CN" altLang="en-US"/>
              <a:t>返回数据到</a:t>
            </a:r>
            <a:r>
              <a:rPr lang="en-US" altLang="zh-CN"/>
              <a:t> CPU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但发现这样做会在编译期出错，为什么？</a:t>
            </a:r>
            <a:endParaRPr lang="zh-CN" altLang="en-US"/>
          </a:p>
          <a:p>
            <a:r>
              <a:rPr lang="zh-CN" altLang="en-US"/>
              <a:t>刚刚说了</a:t>
            </a:r>
            <a:r>
              <a:rPr lang="en-US" altLang="zh-CN"/>
              <a:t> kernel </a:t>
            </a:r>
            <a:r>
              <a:rPr lang="zh-CN" altLang="en-US"/>
              <a:t>的调用是</a:t>
            </a:r>
            <a:r>
              <a:rPr lang="zh-CN" altLang="en-US" b="1"/>
              <a:t>异步</a:t>
            </a:r>
            <a:r>
              <a:rPr lang="zh-CN" altLang="en-US"/>
              <a:t>的，返回的时候，并不会实际让</a:t>
            </a:r>
            <a:r>
              <a:rPr lang="en-US" altLang="zh-CN"/>
              <a:t> GPU </a:t>
            </a:r>
            <a:r>
              <a:rPr lang="zh-CN" altLang="en-US"/>
              <a:t>把核函数执行完毕，必须</a:t>
            </a:r>
            <a:r>
              <a:rPr lang="en-US" altLang="zh-CN"/>
              <a:t> cudaDeviceSynchronize() </a:t>
            </a:r>
            <a:r>
              <a:rPr lang="zh-CN" altLang="en-US"/>
              <a:t>等待他执行完毕（和线程的</a:t>
            </a:r>
            <a:r>
              <a:rPr lang="en-US" altLang="zh-CN"/>
              <a:t> join </a:t>
            </a:r>
            <a:r>
              <a:rPr lang="zh-CN" altLang="en-US"/>
              <a:t>很像）。所以，不可能从</a:t>
            </a:r>
            <a:r>
              <a:rPr lang="en-US" altLang="zh-CN"/>
              <a:t> kernel </a:t>
            </a:r>
            <a:r>
              <a:rPr lang="zh-CN" altLang="en-US"/>
              <a:t>里通过返回值获取</a:t>
            </a:r>
            <a:r>
              <a:rPr lang="en-US" altLang="zh-CN"/>
              <a:t> GPU </a:t>
            </a:r>
            <a:r>
              <a:rPr lang="zh-CN" altLang="en-US"/>
              <a:t>数据，因为</a:t>
            </a:r>
            <a:r>
              <a:rPr lang="en-US" altLang="zh-CN"/>
              <a:t> kernel </a:t>
            </a:r>
            <a:r>
              <a:rPr lang="zh-CN" altLang="en-US"/>
              <a:t>返回时核函数并没有真正在</a:t>
            </a:r>
            <a:r>
              <a:rPr lang="en-US" altLang="zh-CN"/>
              <a:t> GPU </a:t>
            </a:r>
            <a:r>
              <a:rPr lang="zh-CN" altLang="en-US"/>
              <a:t>上执行。所以核函数返回类型必须是</a:t>
            </a:r>
            <a:r>
              <a:rPr lang="en-US" altLang="zh-CN"/>
              <a:t> void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86220" y="2310130"/>
            <a:ext cx="3971925" cy="3381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05" y="0"/>
            <a:ext cx="7719695" cy="14979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试图解决：通过指针传递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那你可能会想，既然不能返回，那作为指针传入局部变量的引用，不就好了。</a:t>
            </a:r>
            <a:endParaRPr lang="zh-CN" altLang="en-US"/>
          </a:p>
          <a:p>
            <a:r>
              <a:rPr lang="zh-CN" altLang="en-US"/>
              <a:t>这样，在</a:t>
            </a:r>
            <a:r>
              <a:rPr lang="en-US" altLang="zh-CN"/>
              <a:t> cudaDeviceSynchronize() </a:t>
            </a:r>
            <a:r>
              <a:rPr lang="zh-CN" altLang="en-US"/>
              <a:t>以后，应该可以获取数据了吧？</a:t>
            </a:r>
            <a:endParaRPr lang="zh-CN" altLang="en-US"/>
          </a:p>
          <a:p>
            <a:r>
              <a:rPr lang="zh-CN" altLang="en-US"/>
              <a:t>结果令人失望，尽管给</a:t>
            </a:r>
            <a:r>
              <a:rPr lang="en-US" altLang="zh-CN"/>
              <a:t> kernel </a:t>
            </a:r>
            <a:r>
              <a:rPr lang="zh-CN" altLang="en-US"/>
              <a:t>传了指向</a:t>
            </a:r>
            <a:r>
              <a:rPr lang="en-US" altLang="zh-CN"/>
              <a:t> ret </a:t>
            </a:r>
            <a:r>
              <a:rPr lang="zh-CN" altLang="en-US"/>
              <a:t>的指针，但</a:t>
            </a:r>
            <a:r>
              <a:rPr lang="en-US" altLang="zh-CN"/>
              <a:t> ret </a:t>
            </a:r>
            <a:r>
              <a:rPr lang="zh-CN" altLang="en-US"/>
              <a:t>的值并没有被改写成功。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10020" y="2210435"/>
            <a:ext cx="4124325" cy="3581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410" y="5998845"/>
            <a:ext cx="438150" cy="7302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分析返回的错误代码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647055" cy="4351655"/>
          </a:xfrm>
        </p:spPr>
        <p:txBody>
          <a:bodyPr>
            <a:normAutofit fontScale="90000" lnSpcReduction="10000"/>
          </a:bodyPr>
          <a:p>
            <a:r>
              <a:rPr lang="en-US" altLang="zh-CN">
                <a:sym typeface="+mn-ea"/>
              </a:rPr>
              <a:t>CUDA </a:t>
            </a:r>
            <a:r>
              <a:rPr lang="zh-CN" altLang="en-US">
                <a:sym typeface="+mn-ea"/>
              </a:rPr>
              <a:t>的函数</a:t>
            </a:r>
            <a:r>
              <a:rPr lang="zh-CN" altLang="en-US">
                <a:sym typeface="+mn-ea"/>
              </a:rPr>
              <a:t>，如</a:t>
            </a:r>
            <a:r>
              <a:rPr lang="en-US" altLang="zh-CN">
                <a:sym typeface="+mn-ea"/>
              </a:rPr>
              <a:t> cudaDeviceSynchronize()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他们出错时，并不会直接终止程序，也不会抛出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的异常，而是返回一个错误代码，告诉你出的具体什么错误，这是出于通用性考虑。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这个错误代码的类型是</a:t>
            </a:r>
            <a:r>
              <a:rPr lang="en-US" altLang="zh-CN">
                <a:sym typeface="+mn-ea"/>
              </a:rPr>
              <a:t> cudaError_t</a:t>
            </a:r>
            <a:r>
              <a:rPr lang="zh-CN" altLang="en-US">
                <a:sym typeface="+mn-ea"/>
              </a:rPr>
              <a:t>，其实就是个</a:t>
            </a:r>
            <a:r>
              <a:rPr lang="en-US" altLang="zh-CN">
                <a:sym typeface="+mn-ea"/>
              </a:rPr>
              <a:t> enum </a:t>
            </a:r>
            <a:r>
              <a:rPr lang="zh-CN" altLang="en-US">
                <a:sym typeface="+mn-ea"/>
              </a:rPr>
              <a:t>类型，相当于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cudaGetErrorName </a:t>
            </a:r>
            <a:r>
              <a:rPr lang="zh-CN" altLang="en-US">
                <a:sym typeface="+mn-ea"/>
              </a:rPr>
              <a:t>获取该</a:t>
            </a:r>
            <a:r>
              <a:rPr lang="en-US" altLang="zh-CN">
                <a:sym typeface="+mn-ea"/>
              </a:rPr>
              <a:t> enum </a:t>
            </a:r>
            <a:r>
              <a:rPr lang="zh-CN" altLang="en-US">
                <a:sym typeface="+mn-ea"/>
              </a:rPr>
              <a:t>的具体名字。这里显示错误号为</a:t>
            </a:r>
            <a:r>
              <a:rPr lang="en-US" altLang="zh-CN">
                <a:sym typeface="+mn-ea"/>
              </a:rPr>
              <a:t> 77</a:t>
            </a:r>
            <a:r>
              <a:rPr lang="zh-CN" altLang="en-US">
                <a:sym typeface="+mn-ea"/>
              </a:rPr>
              <a:t>，具体名字是</a:t>
            </a:r>
            <a:r>
              <a:rPr lang="en-US" altLang="zh-CN">
                <a:sym typeface="+mn-ea"/>
              </a:rPr>
              <a:t> cudaErrorIllegalAddress</a:t>
            </a:r>
            <a:r>
              <a:rPr lang="zh-CN" altLang="en-US">
                <a:sym typeface="+mn-ea"/>
              </a:rPr>
              <a:t>。意思是我们访问了非法的地址，和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上的</a:t>
            </a:r>
            <a:r>
              <a:rPr lang="en-US" altLang="zh-CN">
                <a:sym typeface="+mn-ea"/>
              </a:rPr>
              <a:t> Segmentation Fault </a:t>
            </a:r>
            <a:r>
              <a:rPr lang="zh-CN" altLang="en-US">
                <a:sym typeface="+mn-ea"/>
              </a:rPr>
              <a:t>差不多。</a:t>
            </a:r>
            <a:endParaRPr lang="zh-CN" altLang="en-US">
              <a:sym typeface="+mn-ea"/>
            </a:endParaRPr>
          </a:p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7305" y="2279650"/>
            <a:ext cx="5181600" cy="3443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135" y="6027420"/>
            <a:ext cx="3695700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封装好了：helper_cuda.h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724525" cy="4351655"/>
          </a:xfrm>
        </p:spPr>
        <p:txBody>
          <a:bodyPr>
            <a:normAutofit fontScale="90000" lnSpcReduction="20000"/>
          </a:bodyPr>
          <a:p>
            <a:r>
              <a:rPr lang="zh-CN" altLang="en-US">
                <a:sym typeface="+mn-ea"/>
              </a:rPr>
              <a:t>其实</a:t>
            </a:r>
            <a:r>
              <a:rPr lang="en-US" altLang="zh-CN">
                <a:sym typeface="+mn-ea"/>
              </a:rPr>
              <a:t> CUDA toolkit </a:t>
            </a:r>
            <a:r>
              <a:rPr lang="zh-CN" altLang="en-US">
                <a:sym typeface="+mn-ea"/>
              </a:rPr>
              <a:t>安装时，会默认附带一系列案例代码，这些案例中提供了一些非常有用的头文件和工具类，比如这个文件：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/opt/cuda/samples/common/inc/helper_cuda.h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把他和</a:t>
            </a:r>
            <a:r>
              <a:rPr lang="en-US" altLang="zh-CN">
                <a:sym typeface="+mn-ea"/>
              </a:rPr>
              <a:t> helper_string.h </a:t>
            </a:r>
            <a:r>
              <a:rPr lang="zh-CN" altLang="en-US">
                <a:sym typeface="+mn-ea"/>
              </a:rPr>
              <a:t>一起拷到头文件目录里，然后改一下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让他包含这个头文件目录。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他定义了</a:t>
            </a:r>
            <a:r>
              <a:rPr lang="en-US" altLang="zh-CN">
                <a:sym typeface="+mn-ea"/>
              </a:rPr>
              <a:t> checkCudaErrors </a:t>
            </a:r>
            <a:r>
              <a:rPr lang="zh-CN" altLang="en-US">
                <a:sym typeface="+mn-ea"/>
              </a:rPr>
              <a:t>这个宏，使用时只需：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checkCudaErrors(cudaDeviceSynchronize())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即可自动帮你检查错误代码并打印在终端，然后退出。还会报告出错所在的行号，函数名等，很方便。</a:t>
            </a:r>
            <a:endParaRPr lang="en-US"/>
          </a:p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2860" y="2335530"/>
            <a:ext cx="4790440" cy="3330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589915"/>
            <a:ext cx="4432300" cy="784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205" y="1584325"/>
            <a:ext cx="4962525" cy="466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" y="6614795"/>
            <a:ext cx="12195175" cy="24320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堆上分配试试？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那你可能会想，</a:t>
            </a:r>
            <a:r>
              <a:rPr lang="zh-CN"/>
              <a:t>难道是因为我的</a:t>
            </a:r>
            <a:r>
              <a:rPr lang="en-US" altLang="zh-CN"/>
              <a:t> ret </a:t>
            </a:r>
            <a:r>
              <a:rPr lang="zh-CN" altLang="en-US"/>
              <a:t>创建在栈上，所以</a:t>
            </a:r>
            <a:r>
              <a:rPr lang="en-US" altLang="zh-CN"/>
              <a:t> GPU </a:t>
            </a:r>
            <a:r>
              <a:rPr lang="zh-CN" altLang="en-US"/>
              <a:t>不能访问，才出错的？</a:t>
            </a:r>
            <a:endParaRPr lang="zh-CN" altLang="en-US"/>
          </a:p>
          <a:p>
            <a:r>
              <a:rPr lang="zh-CN" altLang="en-US"/>
              <a:t>于是你试图用</a:t>
            </a:r>
            <a:r>
              <a:rPr lang="en-US" altLang="zh-CN"/>
              <a:t> malloc </a:t>
            </a:r>
            <a:r>
              <a:rPr lang="zh-CN" altLang="en-US"/>
              <a:t>在堆上分配一个</a:t>
            </a:r>
            <a:r>
              <a:rPr lang="en-US" altLang="zh-CN"/>
              <a:t> int </a:t>
            </a:r>
            <a:r>
              <a:rPr lang="zh-CN" altLang="en-US"/>
              <a:t>来给</a:t>
            </a:r>
            <a:r>
              <a:rPr lang="en-US" altLang="zh-CN"/>
              <a:t> GPU </a:t>
            </a:r>
            <a:r>
              <a:rPr lang="zh-CN" altLang="en-US"/>
              <a:t>访问，结果还是</a:t>
            </a:r>
            <a:r>
              <a:rPr lang="zh-CN"/>
              <a:t>失败了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6614795"/>
            <a:ext cx="12195175" cy="24320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05195" y="2081530"/>
            <a:ext cx="5133975" cy="38385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818880" y="4729480"/>
            <a:ext cx="20091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原因：</a:t>
            </a:r>
            <a:r>
              <a:rPr lang="en-US" altLang="zh-CN"/>
              <a:t>GPU </a:t>
            </a:r>
            <a:r>
              <a:rPr lang="zh-CN" altLang="en-US"/>
              <a:t>使用独立的显存，不能访问</a:t>
            </a:r>
            <a:r>
              <a:rPr lang="en-US" altLang="zh-CN"/>
              <a:t> CPU </a:t>
            </a:r>
            <a:r>
              <a:rPr lang="zh-CN" altLang="en-US"/>
              <a:t>内存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原来，</a:t>
            </a:r>
            <a:r>
              <a:rPr lang="en-US" altLang="zh-CN"/>
              <a:t>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各自使用着独立的内存。</a:t>
            </a:r>
            <a:r>
              <a:rPr lang="en-US" altLang="zh-CN"/>
              <a:t>CPU </a:t>
            </a:r>
            <a:r>
              <a:rPr lang="zh-CN" altLang="en-US"/>
              <a:t>的内存称为主机内存</a:t>
            </a:r>
            <a:r>
              <a:rPr lang="en-US" altLang="zh-CN"/>
              <a:t>(host)</a:t>
            </a:r>
            <a:r>
              <a:rPr lang="zh-CN" altLang="en-US"/>
              <a:t>。</a:t>
            </a:r>
            <a:r>
              <a:rPr lang="en-US" altLang="zh-CN"/>
              <a:t>GPU </a:t>
            </a:r>
            <a:r>
              <a:rPr lang="zh-CN" altLang="en-US"/>
              <a:t>使用的内存称为设备内存</a:t>
            </a:r>
            <a:r>
              <a:rPr lang="en-US" altLang="zh-CN"/>
              <a:t>(device)</a:t>
            </a:r>
            <a:r>
              <a:rPr lang="zh-CN" altLang="en-US"/>
              <a:t>，他是显卡上板载的，速度更快</a:t>
            </a:r>
            <a:r>
              <a:rPr lang="zh-CN"/>
              <a:t>，又称显存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而不论栈还是</a:t>
            </a:r>
            <a:r>
              <a:rPr lang="en-US" altLang="zh-CN"/>
              <a:t> malloc </a:t>
            </a:r>
            <a:r>
              <a:rPr lang="zh-CN" altLang="en-US"/>
              <a:t>分配的都是</a:t>
            </a:r>
            <a:r>
              <a:rPr lang="en-US" altLang="zh-CN"/>
              <a:t> CPU </a:t>
            </a:r>
            <a:r>
              <a:rPr lang="zh-CN" altLang="en-US"/>
              <a:t>上的内存，所以自然是无法被</a:t>
            </a:r>
            <a:r>
              <a:rPr lang="en-US" altLang="zh-CN"/>
              <a:t> GPU </a:t>
            </a:r>
            <a:r>
              <a:rPr lang="zh-CN" altLang="en-US"/>
              <a:t>访问到。</a:t>
            </a:r>
            <a:endParaRPr lang="zh-CN" altLang="en-US"/>
          </a:p>
          <a:p>
            <a:r>
              <a:rPr lang="zh-CN" altLang="en-US"/>
              <a:t>因此可以用用</a:t>
            </a:r>
            <a:r>
              <a:rPr lang="en-US" altLang="zh-CN"/>
              <a:t> cudaMalloc </a:t>
            </a:r>
            <a:r>
              <a:rPr lang="zh-CN" altLang="en-US"/>
              <a:t>分配</a:t>
            </a:r>
            <a:r>
              <a:rPr lang="en-US" altLang="zh-CN"/>
              <a:t> GPU </a:t>
            </a:r>
            <a:r>
              <a:rPr lang="zh-CN" altLang="en-US"/>
              <a:t>上的显存，这样就不出错了，结束时</a:t>
            </a:r>
            <a:r>
              <a:rPr lang="en-US" altLang="zh-CN"/>
              <a:t> cudaFree </a:t>
            </a:r>
            <a:r>
              <a:rPr lang="zh-CN" altLang="en-US"/>
              <a:t>释放。</a:t>
            </a:r>
            <a:endParaRPr lang="zh-CN" altLang="en-US"/>
          </a:p>
          <a:p>
            <a:r>
              <a:rPr lang="zh-CN" altLang="en-US"/>
              <a:t>注意到</a:t>
            </a:r>
            <a:r>
              <a:rPr lang="en-US" altLang="zh-CN"/>
              <a:t> cudaMalloc </a:t>
            </a:r>
            <a:r>
              <a:rPr lang="zh-CN" altLang="en-US"/>
              <a:t>的返回值已经用来表示错误代码，所以返回指针只能通过</a:t>
            </a:r>
            <a:r>
              <a:rPr lang="en-US" altLang="zh-CN"/>
              <a:t> &amp;pret </a:t>
            </a:r>
            <a:r>
              <a:rPr lang="zh-CN" altLang="en-US"/>
              <a:t>二级指针。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201545"/>
            <a:ext cx="5181600" cy="35991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219440" y="4744085"/>
            <a:ext cx="27158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反之亦然，</a:t>
            </a:r>
            <a:r>
              <a:rPr lang="en-US" altLang="zh-CN"/>
              <a:t>CPU </a:t>
            </a:r>
            <a:r>
              <a:rPr lang="zh-CN" altLang="en-US"/>
              <a:t>也不能访问</a:t>
            </a:r>
            <a:r>
              <a:rPr lang="en-US" altLang="zh-CN"/>
              <a:t> GPU </a:t>
            </a:r>
            <a:r>
              <a:rPr lang="zh-CN" altLang="en-US"/>
              <a:t>的内存地址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你可能已经迫不及待想通过</a:t>
            </a:r>
            <a:r>
              <a:rPr lang="en-US" altLang="zh-CN"/>
              <a:t> *pret </a:t>
            </a:r>
            <a:r>
              <a:rPr lang="zh-CN" altLang="en-US"/>
              <a:t>访问其返回值了。但是不行，因为</a:t>
            </a:r>
            <a:r>
              <a:rPr lang="en-US" altLang="zh-CN"/>
              <a:t> GPU </a:t>
            </a:r>
            <a:r>
              <a:rPr lang="zh-CN" altLang="en-US"/>
              <a:t>访问不了</a:t>
            </a:r>
            <a:r>
              <a:rPr lang="en-US" altLang="zh-CN"/>
              <a:t> CPU </a:t>
            </a:r>
            <a:r>
              <a:rPr lang="zh-CN" altLang="en-US"/>
              <a:t>的内存地址，同理，</a:t>
            </a:r>
            <a:r>
              <a:rPr lang="en-US" altLang="zh-CN"/>
              <a:t>CPU </a:t>
            </a:r>
            <a:r>
              <a:rPr lang="zh-CN" altLang="en-US"/>
              <a:t>也访问不了</a:t>
            </a:r>
            <a:r>
              <a:rPr lang="en-US" altLang="zh-CN"/>
              <a:t> GPU </a:t>
            </a:r>
            <a:r>
              <a:rPr lang="zh-CN" altLang="en-US"/>
              <a:t>的内存地址。一访问</a:t>
            </a:r>
            <a:r>
              <a:rPr lang="en-US" altLang="zh-CN"/>
              <a:t> CPU </a:t>
            </a:r>
            <a:r>
              <a:rPr lang="zh-CN" altLang="en-US"/>
              <a:t>就奔溃了。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985" y="6228715"/>
            <a:ext cx="4219575" cy="28448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089150"/>
            <a:ext cx="5181600" cy="38233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730365" y="5259070"/>
            <a:ext cx="27095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跨</a:t>
            </a:r>
            <a:r>
              <a:rPr lang="en-US" altLang="zh-CN"/>
              <a:t> GPU/CPU </a:t>
            </a:r>
            <a:r>
              <a:rPr lang="zh-CN" altLang="en-US"/>
              <a:t>地址空间拷贝数据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因此可以用</a:t>
            </a:r>
            <a:r>
              <a:rPr lang="en-US" altLang="zh-CN"/>
              <a:t> cudaMemcpy</a:t>
            </a:r>
            <a:r>
              <a:rPr lang="zh-CN" altLang="en-US"/>
              <a:t>，他能够在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内存之间拷贝数据。</a:t>
            </a:r>
            <a:endParaRPr lang="zh-CN" altLang="en-US"/>
          </a:p>
          <a:p>
            <a:r>
              <a:rPr lang="zh-CN" altLang="en-US"/>
              <a:t>这里我们希望把</a:t>
            </a:r>
            <a:r>
              <a:rPr lang="en-US" altLang="zh-CN"/>
              <a:t> GPU </a:t>
            </a:r>
            <a:r>
              <a:rPr lang="zh-CN" altLang="en-US"/>
              <a:t>上的内存数据拷贝到</a:t>
            </a:r>
            <a:r>
              <a:rPr lang="en-US" altLang="zh-CN"/>
              <a:t> CPU </a:t>
            </a:r>
            <a:r>
              <a:rPr lang="zh-CN" altLang="en-US"/>
              <a:t>内存上，也就是从设备内存</a:t>
            </a:r>
            <a:r>
              <a:rPr lang="en-US" altLang="zh-CN"/>
              <a:t>(device)</a:t>
            </a:r>
            <a:r>
              <a:rPr lang="zh-CN" altLang="en-US"/>
              <a:t>到主机内存</a:t>
            </a:r>
            <a:r>
              <a:rPr lang="en-US" altLang="zh-CN"/>
              <a:t>(host)</a:t>
            </a:r>
            <a:r>
              <a:rPr lang="zh-CN" altLang="en-US"/>
              <a:t>，因此第四个参数指定为</a:t>
            </a:r>
            <a:r>
              <a:rPr lang="en-US" altLang="zh-CN"/>
              <a:t> cudaMemcpyDeviceToHost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1911985"/>
            <a:ext cx="6362065" cy="3778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06045"/>
            <a:ext cx="10858500" cy="210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0" y="6037580"/>
            <a:ext cx="1432560" cy="32512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286365" y="4828540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626985" y="4828540"/>
            <a:ext cx="8108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跨</a:t>
            </a:r>
            <a:r>
              <a:rPr lang="en-US" altLang="zh-CN"/>
              <a:t> GPU/CPU </a:t>
            </a:r>
            <a:r>
              <a:rPr lang="zh-CN" altLang="en-US"/>
              <a:t>地址空间拷贝数据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/>
              <a:t>注意：</a:t>
            </a:r>
            <a:r>
              <a:rPr lang="en-US" altLang="zh-CN"/>
              <a:t>cudaMemcpy </a:t>
            </a:r>
            <a:r>
              <a:rPr lang="zh-CN" altLang="en-US"/>
              <a:t>会自动进行同步操作，即和</a:t>
            </a:r>
            <a:r>
              <a:rPr lang="en-US" altLang="zh-CN"/>
              <a:t> cudaDeviceSynchronize() </a:t>
            </a:r>
            <a:r>
              <a:rPr lang="zh-CN" altLang="en-US"/>
              <a:t>等价！因此前面的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cudaDeviceSynchronize() </a:t>
            </a:r>
            <a:r>
              <a:rPr lang="zh-CN" altLang="en-US">
                <a:sym typeface="+mn-ea"/>
              </a:rPr>
              <a:t>实际上可以删掉了。</a:t>
            </a:r>
            <a:endParaRPr lang="zh-CN" altLang="en-US"/>
          </a:p>
          <a:p>
            <a:r>
              <a:rPr lang="zh-CN" altLang="en-US"/>
              <a:t>有时候很方便，但也可能影响性能。</a:t>
            </a:r>
            <a:endParaRPr lang="zh-CN" altLang="en-US"/>
          </a:p>
          <a:p>
            <a:r>
              <a:rPr lang="en-US" altLang="zh-CN"/>
              <a:t>TODO</a:t>
            </a:r>
            <a:r>
              <a:rPr lang="zh-CN" altLang="en-US"/>
              <a:t>：换图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1911985"/>
            <a:ext cx="6362065" cy="3778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06045"/>
            <a:ext cx="10858500" cy="210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0" y="6037580"/>
            <a:ext cx="1432560" cy="32512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286365" y="4828540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626985" y="4828540"/>
            <a:ext cx="8108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</a:t>
            </a:r>
            <a:r>
              <a:rPr lang="en-US" altLang="zh-CN"/>
              <a:t>Hello, world!</a:t>
            </a:r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统一内存地址技术（</a:t>
            </a:r>
            <a:r>
              <a:rPr lang="en-US" altLang="zh-CN"/>
              <a:t>Unified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还有一种在比较新的显卡上支持的特性，那就是统一内存</a:t>
            </a:r>
            <a:r>
              <a:rPr lang="en-US" altLang="zh-CN"/>
              <a:t>(managed)</a:t>
            </a:r>
            <a:r>
              <a:rPr lang="zh-CN" altLang="en-US"/>
              <a:t>，只需把</a:t>
            </a:r>
            <a:r>
              <a:rPr lang="en-US" altLang="zh-CN"/>
              <a:t> cudaMalloc </a:t>
            </a:r>
            <a:r>
              <a:rPr lang="zh-CN" altLang="en-US"/>
              <a:t>换成</a:t>
            </a:r>
            <a:r>
              <a:rPr lang="en-US" altLang="zh-CN"/>
              <a:t> cudaMallocManaged </a:t>
            </a:r>
            <a:r>
              <a:rPr lang="zh-CN" altLang="en-US"/>
              <a:t>即可，</a:t>
            </a:r>
            <a:r>
              <a:rPr lang="zh-CN" altLang="en-US">
                <a:sym typeface="+mn-ea"/>
              </a:rPr>
              <a:t>释放时也是通过</a:t>
            </a:r>
            <a:r>
              <a:rPr lang="en-US" altLang="zh-CN">
                <a:sym typeface="+mn-ea"/>
              </a:rPr>
              <a:t> cudaFree</a:t>
            </a:r>
            <a:r>
              <a:rPr lang="zh-CN" altLang="en-US">
                <a:sym typeface="+mn-ea"/>
              </a:rPr>
              <a:t>。</a:t>
            </a:r>
            <a:r>
              <a:rPr lang="zh-CN" altLang="en-US"/>
              <a:t>这样分配出来的地址，不论在</a:t>
            </a:r>
            <a:r>
              <a:rPr lang="en-US" altLang="zh-CN"/>
              <a:t> CPU </a:t>
            </a:r>
            <a:r>
              <a:rPr lang="zh-CN" altLang="en-US"/>
              <a:t>还是</a:t>
            </a:r>
            <a:r>
              <a:rPr lang="en-US" altLang="zh-CN"/>
              <a:t> GPU </a:t>
            </a:r>
            <a:r>
              <a:rPr lang="zh-CN" altLang="en-US"/>
              <a:t>上都是一模一样的，都可以访问。而且拷贝也会自动按需进行（当从</a:t>
            </a:r>
            <a:r>
              <a:rPr lang="en-US" altLang="zh-CN"/>
              <a:t> CPU </a:t>
            </a:r>
            <a:r>
              <a:rPr lang="zh-CN" altLang="en-US"/>
              <a:t>访问时），无需手动调用</a:t>
            </a:r>
            <a:r>
              <a:rPr lang="en-US" altLang="zh-CN"/>
              <a:t> cudaMemcpy</a:t>
            </a:r>
            <a:r>
              <a:rPr lang="zh-CN" altLang="en-US"/>
              <a:t>，大大方便了编程人员，特别是含有指针的一些数据结构。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282825"/>
            <a:ext cx="5181600" cy="34366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937500" y="4560570"/>
            <a:ext cx="14878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注意不要混淆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主机内存</a:t>
            </a:r>
            <a:r>
              <a:rPr lang="en-US" altLang="zh-CN"/>
              <a:t>(host)</a:t>
            </a:r>
            <a:r>
              <a:rPr lang="zh-CN" altLang="en-US"/>
              <a:t>：</a:t>
            </a:r>
            <a:r>
              <a:rPr lang="en-US" altLang="zh-CN"/>
              <a:t>malloc</a:t>
            </a:r>
            <a:r>
              <a:rPr lang="zh-CN" altLang="en-US"/>
              <a:t>、</a:t>
            </a:r>
            <a:r>
              <a:rPr lang="en-US" altLang="zh-CN"/>
              <a:t>free</a:t>
            </a:r>
            <a:endParaRPr lang="zh-CN" altLang="en-US"/>
          </a:p>
          <a:p>
            <a:r>
              <a:rPr lang="zh-CN" altLang="en-US"/>
              <a:t>设备内存</a:t>
            </a:r>
            <a:r>
              <a:rPr lang="en-US" altLang="zh-CN"/>
              <a:t>(device)</a:t>
            </a:r>
            <a:r>
              <a:rPr lang="zh-CN" altLang="en-US"/>
              <a:t>：</a:t>
            </a:r>
            <a:r>
              <a:rPr lang="en-US" altLang="zh-CN"/>
              <a:t>cudaMalloc</a:t>
            </a:r>
            <a:r>
              <a:rPr lang="zh-CN" altLang="en-US"/>
              <a:t>、</a:t>
            </a:r>
            <a:r>
              <a:rPr lang="en-US" altLang="zh-CN"/>
              <a:t>cudaFree</a:t>
            </a:r>
            <a:endParaRPr lang="en-US" altLang="zh-CN"/>
          </a:p>
          <a:p>
            <a:r>
              <a:rPr lang="zh-CN" altLang="en-US">
                <a:sym typeface="+mn-ea"/>
              </a:rPr>
              <a:t>统一内存</a:t>
            </a:r>
            <a:r>
              <a:rPr lang="en-US" altLang="zh-CN">
                <a:sym typeface="+mn-ea"/>
              </a:rPr>
              <a:t>(managed)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cudaMallocManaged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cudaFree</a:t>
            </a:r>
            <a:endParaRPr lang="en-US" altLang="zh-CN">
              <a:sym typeface="+mn-ea"/>
            </a:endParaRPr>
          </a:p>
          <a:p>
            <a:r>
              <a:rPr lang="zh-CN" altLang="en-US"/>
              <a:t>如果我没记错的话，统一内存是从</a:t>
            </a:r>
            <a:r>
              <a:rPr lang="en-US" altLang="zh-CN"/>
              <a:t> Pascal </a:t>
            </a:r>
            <a:r>
              <a:rPr lang="zh-CN" altLang="en-US"/>
              <a:t>架构开始支持的，</a:t>
            </a:r>
            <a:r>
              <a:rPr lang="zh-CN"/>
              <a:t>也就是</a:t>
            </a:r>
            <a:r>
              <a:rPr lang="en-US" altLang="zh-CN"/>
              <a:t> GTX9 </a:t>
            </a:r>
            <a:r>
              <a:rPr lang="zh-CN" altLang="en-US"/>
              <a:t>开头及以上。</a:t>
            </a:r>
            <a:endParaRPr lang="zh-CN" altLang="en-US"/>
          </a:p>
          <a:p>
            <a:r>
              <a:rPr lang="zh-CN" altLang="en-US"/>
              <a:t>虽然方便，但并非完全没有开销，有条件的话还是尽量用</a:t>
            </a:r>
            <a:r>
              <a:rPr lang="zh-CN" altLang="en-US">
                <a:sym typeface="+mn-ea"/>
              </a:rPr>
              <a:t>分离的</a:t>
            </a:r>
            <a:r>
              <a:rPr lang="zh-CN" altLang="en-US"/>
              <a:t>设备内存和主机内存吧。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0890" y="3938905"/>
            <a:ext cx="5189220" cy="291909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章：数组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分配</a:t>
            </a:r>
            <a:r>
              <a:rPr lang="zh-CN" altLang="en-US"/>
              <a:t>数组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</a:t>
            </a:r>
            <a:r>
              <a:rPr lang="en-US" altLang="zh-CN"/>
              <a:t> malloc </a:t>
            </a:r>
            <a:r>
              <a:rPr lang="zh-CN" altLang="en-US"/>
              <a:t>一样，可以用</a:t>
            </a:r>
            <a:r>
              <a:rPr lang="en-US" altLang="zh-CN"/>
              <a:t> cudaMalloc </a:t>
            </a:r>
            <a:r>
              <a:rPr lang="zh-CN" altLang="en-US"/>
              <a:t>配合</a:t>
            </a:r>
            <a:r>
              <a:rPr lang="en-US" altLang="zh-CN"/>
              <a:t> n * sizeof(int)</a:t>
            </a:r>
            <a:r>
              <a:rPr lang="zh-CN" altLang="en-US"/>
              <a:t>，分配一个大小为</a:t>
            </a:r>
            <a:r>
              <a:rPr lang="en-US" altLang="zh-CN"/>
              <a:t> n </a:t>
            </a:r>
            <a:r>
              <a:rPr lang="zh-CN" altLang="en-US"/>
              <a:t>的整型数组。这样就会有</a:t>
            </a:r>
            <a:r>
              <a:rPr lang="en-US" altLang="zh-CN"/>
              <a:t> n </a:t>
            </a:r>
            <a:r>
              <a:rPr lang="zh-CN" altLang="en-US"/>
              <a:t>个连续的</a:t>
            </a:r>
            <a:r>
              <a:rPr lang="en-US" altLang="zh-CN"/>
              <a:t> int </a:t>
            </a:r>
            <a:r>
              <a:rPr lang="zh-CN" altLang="en-US"/>
              <a:t>数据排列在内存中，而</a:t>
            </a:r>
            <a:r>
              <a:rPr lang="en-US" altLang="zh-CN"/>
              <a:t> arr </a:t>
            </a:r>
            <a:r>
              <a:rPr lang="zh-CN" altLang="en-US"/>
              <a:t>则是指向其起始地址。然后把</a:t>
            </a:r>
            <a:r>
              <a:rPr lang="en-US" altLang="zh-CN"/>
              <a:t> arr </a:t>
            </a:r>
            <a:r>
              <a:rPr lang="zh-CN" altLang="en-US"/>
              <a:t>指针传入</a:t>
            </a:r>
            <a:r>
              <a:rPr lang="en-US" altLang="zh-CN"/>
              <a:t> kernel</a:t>
            </a:r>
            <a:r>
              <a:rPr lang="zh-CN" altLang="en-US"/>
              <a:t>，即可在里面用</a:t>
            </a:r>
            <a:r>
              <a:rPr lang="en-US" altLang="zh-CN"/>
              <a:t> arr[i] </a:t>
            </a:r>
            <a:r>
              <a:rPr lang="zh-CN" altLang="en-US"/>
              <a:t>访问他的第</a:t>
            </a:r>
            <a:r>
              <a:rPr lang="en-US" altLang="zh-CN"/>
              <a:t> i </a:t>
            </a:r>
            <a:r>
              <a:rPr lang="zh-CN" altLang="en-US"/>
              <a:t>个元素。</a:t>
            </a:r>
            <a:endParaRPr lang="zh-CN" altLang="en-US"/>
          </a:p>
          <a:p>
            <a:r>
              <a:rPr lang="zh-CN" altLang="en-US"/>
              <a:t>然后因为我们用的统一内存</a:t>
            </a:r>
            <a:r>
              <a:rPr lang="en-US" altLang="zh-CN"/>
              <a:t>(managed)</a:t>
            </a:r>
            <a:r>
              <a:rPr lang="zh-CN" altLang="en-US"/>
              <a:t>，所以同步以后</a:t>
            </a:r>
            <a:r>
              <a:rPr lang="en-US" altLang="zh-CN"/>
              <a:t> CPU </a:t>
            </a:r>
            <a:r>
              <a:rPr lang="zh-CN" altLang="en-US"/>
              <a:t>也可以直接读取。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78660"/>
            <a:ext cx="5181600" cy="40449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150985" y="4658995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多个线程，并行地给</a:t>
            </a:r>
            <a:r>
              <a:rPr lang="zh-CN" altLang="en-US"/>
              <a:t>数组赋值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刚刚的</a:t>
            </a:r>
            <a:r>
              <a:rPr lang="en-US" altLang="zh-CN"/>
              <a:t> for </a:t>
            </a:r>
            <a:r>
              <a:rPr lang="zh-CN" altLang="en-US"/>
              <a:t>循环是串行的，我们可以把线程数量调为</a:t>
            </a:r>
            <a:r>
              <a:rPr lang="en-US" altLang="zh-CN"/>
              <a:t> n</a:t>
            </a:r>
            <a:r>
              <a:rPr lang="zh-CN" altLang="en-US"/>
              <a:t>，然后用</a:t>
            </a:r>
            <a:r>
              <a:rPr lang="en-US" altLang="zh-CN"/>
              <a:t> threadIdx.x </a:t>
            </a:r>
            <a:r>
              <a:rPr lang="zh-CN" altLang="en-US"/>
              <a:t>作为</a:t>
            </a:r>
            <a:r>
              <a:rPr lang="en-US" altLang="zh-CN"/>
              <a:t> i </a:t>
            </a:r>
            <a:r>
              <a:rPr lang="zh-CN" altLang="en-US"/>
              <a:t>索引。这样就实现了，每个线程负责给</a:t>
            </a:r>
            <a:r>
              <a:rPr lang="zh-CN" altLang="en-US">
                <a:sym typeface="+mn-ea"/>
              </a:rPr>
              <a:t>数组中</a:t>
            </a:r>
            <a:r>
              <a:rPr lang="zh-CN" altLang="en-US"/>
              <a:t>一个元素的赋值。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97075"/>
            <a:ext cx="5181600" cy="400748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632575" y="3275965"/>
            <a:ext cx="14947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小技巧：网格跨步循环（</a:t>
            </a:r>
            <a:r>
              <a:rPr lang="en-US" altLang="zh-CN"/>
              <a:t>g</a:t>
            </a:r>
            <a:r>
              <a:rPr lang="en-US" altLang="zh-CN"/>
              <a:t>rid-stride loop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无论调用者指定了多少个线程（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），都能自动根据给定的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区间循环，不会越界，也不会漏掉几个元素。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这样一个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循环非常符合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上常见的</a:t>
            </a:r>
            <a:r>
              <a:rPr lang="en-US" altLang="zh-CN">
                <a:sym typeface="+mn-ea"/>
              </a:rPr>
              <a:t> parallel for </a:t>
            </a:r>
            <a:r>
              <a:rPr lang="zh-CN" altLang="en-US">
                <a:sym typeface="+mn-ea"/>
              </a:rPr>
              <a:t>的习惯，又能自动匹配不同的</a:t>
            </a:r>
            <a:r>
              <a:rPr lang="en-US" altLang="zh-CN">
                <a:sym typeface="+mn-ea"/>
              </a:rPr>
              <a:t> blockDim</a:t>
            </a:r>
            <a:r>
              <a:rPr lang="zh-CN" altLang="en-US">
                <a:sym typeface="+mn-ea"/>
              </a:rPr>
              <a:t>，看起来非常方便。</a:t>
            </a:r>
            <a:endParaRPr lang="en-US" altLang="zh-CN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955" y="1825625"/>
            <a:ext cx="4910455" cy="435165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710045" y="3021965"/>
            <a:ext cx="36468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从线程到板块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核函数内部，用之前说到的</a:t>
            </a:r>
            <a:r>
              <a:rPr lang="en-US" altLang="zh-CN"/>
              <a:t> blockDim.x + blockIdx.x + threadIdx.x </a:t>
            </a:r>
            <a:r>
              <a:rPr lang="zh-CN" altLang="en-US"/>
              <a:t>来获取线程在整个网格中编号。</a:t>
            </a:r>
            <a:endParaRPr lang="zh-CN" altLang="en-US"/>
          </a:p>
          <a:p>
            <a:r>
              <a:rPr lang="zh-CN" altLang="en-US"/>
              <a:t>外部调用者，则是根据不同的</a:t>
            </a:r>
            <a:r>
              <a:rPr lang="en-US" altLang="zh-CN"/>
              <a:t> n </a:t>
            </a:r>
            <a:r>
              <a:rPr lang="zh-CN" altLang="en-US"/>
              <a:t>决定板块的数量（</a:t>
            </a:r>
            <a:r>
              <a:rPr lang="en-US" altLang="zh-CN"/>
              <a:t>gridDim</a:t>
            </a:r>
            <a:r>
              <a:rPr lang="zh-CN" altLang="en-US"/>
              <a:t>），而每个板块具有的线程数量（</a:t>
            </a:r>
            <a:r>
              <a:rPr lang="en-US" altLang="zh-CN"/>
              <a:t>blockDim</a:t>
            </a:r>
            <a:r>
              <a:rPr lang="zh-CN" altLang="en-US"/>
              <a:t>）则是固定的</a:t>
            </a:r>
            <a:r>
              <a:rPr lang="en-US" altLang="zh-CN"/>
              <a:t> 128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因此，我们可以用</a:t>
            </a:r>
            <a:r>
              <a:rPr lang="en-US" altLang="zh-CN"/>
              <a:t> n / 128 </a:t>
            </a:r>
            <a:r>
              <a:rPr lang="zh-CN" altLang="en-US"/>
              <a:t>作为</a:t>
            </a:r>
            <a:r>
              <a:rPr lang="en-US" altLang="zh-CN"/>
              <a:t> gridDim</a:t>
            </a:r>
            <a:r>
              <a:rPr lang="zh-CN" altLang="en-US"/>
              <a:t>，这样总的线程数刚好的</a:t>
            </a:r>
            <a:r>
              <a:rPr lang="en-US" altLang="zh-CN"/>
              <a:t> n</a:t>
            </a:r>
            <a:r>
              <a:rPr lang="zh-CN" altLang="en-US"/>
              <a:t>，实现了每个线程负责处理一个元素。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3635" y="1825625"/>
            <a:ext cx="4697095" cy="435165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765925" y="4229100"/>
            <a:ext cx="2722880" cy="50165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边角料难题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但这样的话，</a:t>
            </a:r>
            <a:r>
              <a:rPr lang="en-US" altLang="zh-CN"/>
              <a:t>n </a:t>
            </a:r>
            <a:r>
              <a:rPr lang="zh-CN" altLang="en-US"/>
              <a:t>只能是的</a:t>
            </a:r>
            <a:r>
              <a:rPr lang="en-US" altLang="zh-CN"/>
              <a:t> 128 </a:t>
            </a:r>
            <a:r>
              <a:rPr lang="zh-CN" altLang="en-US"/>
              <a:t>的整数倍，如果不是就会漏掉最后几个元素。</a:t>
            </a:r>
            <a:endParaRPr lang="zh-CN" altLang="en-US"/>
          </a:p>
          <a:p>
            <a:r>
              <a:rPr lang="zh-CN" altLang="en-US"/>
              <a:t>主要是</a:t>
            </a:r>
            <a:r>
              <a:rPr lang="en-US" altLang="zh-CN"/>
              <a:t> C </a:t>
            </a:r>
            <a:r>
              <a:rPr lang="zh-CN" altLang="en-US"/>
              <a:t>语言的整数除法</a:t>
            </a:r>
            <a:r>
              <a:rPr lang="en-US" altLang="zh-CN"/>
              <a:t> n / nthreads</a:t>
            </a:r>
            <a:r>
              <a:rPr lang="zh-CN" altLang="en-US"/>
              <a:t>，他</a:t>
            </a:r>
            <a:r>
              <a:rPr lang="zh-CN" altLang="en-US"/>
              <a:t>是向下取整的，比如</a:t>
            </a:r>
            <a:r>
              <a:rPr lang="en-US" altLang="zh-CN"/>
              <a:t> 7 / 4 = 1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n </a:t>
            </a:r>
            <a:r>
              <a:rPr lang="zh-CN" altLang="en-US"/>
              <a:t>为</a:t>
            </a:r>
            <a:r>
              <a:rPr lang="en-US" altLang="zh-CN"/>
              <a:t> 65535</a:t>
            </a:r>
            <a:r>
              <a:rPr lang="zh-CN" altLang="en-US"/>
              <a:t>，那么最后</a:t>
            </a:r>
            <a:r>
              <a:rPr lang="en-US" altLang="zh-CN"/>
              <a:t> 127 </a:t>
            </a:r>
            <a:r>
              <a:rPr lang="zh-CN" altLang="en-US"/>
              <a:t>个元素是没有赋值的。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62895" y="3498215"/>
            <a:ext cx="1729105" cy="33597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95315" y="1678940"/>
            <a:ext cx="4766945" cy="449834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844665" y="3663950"/>
            <a:ext cx="3937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解决边角料难题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解决方法就是：采用向上取整的除法。</a:t>
            </a:r>
            <a:endParaRPr lang="zh-CN"/>
          </a:p>
          <a:p>
            <a:r>
              <a:rPr lang="zh-CN"/>
              <a:t>可是</a:t>
            </a:r>
            <a:r>
              <a:rPr lang="en-US" altLang="zh-CN"/>
              <a:t> C </a:t>
            </a:r>
            <a:r>
              <a:rPr lang="zh-CN" altLang="en-US"/>
              <a:t>语言好像没有向上整除的除法这个运算符？没关系，用这个式子即可：</a:t>
            </a:r>
            <a:endParaRPr lang="zh-CN" altLang="en-US"/>
          </a:p>
          <a:p>
            <a:r>
              <a:rPr lang="en-US" altLang="zh-CN"/>
              <a:t>(n + nthreads - 1) / nthreads</a:t>
            </a:r>
            <a:endParaRPr lang="en-US" altLang="zh-CN"/>
          </a:p>
          <a:p>
            <a:r>
              <a:rPr lang="zh-CN" altLang="en-US"/>
              <a:t>例如：</a:t>
            </a:r>
            <a:r>
              <a:rPr lang="en-US" altLang="zh-CN"/>
              <a:t>(7 + 3) / 4 = 2</a:t>
            </a:r>
            <a:r>
              <a:rPr lang="zh-CN" altLang="en-US"/>
              <a:t>，</a:t>
            </a:r>
            <a:r>
              <a:rPr lang="en-US" altLang="zh-CN"/>
              <a:t>(8 + 3 / 4) = 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由于向上取整，这样会多出来一些线程，因此要在</a:t>
            </a:r>
            <a:r>
              <a:rPr lang="en-US" altLang="zh-CN"/>
              <a:t> kernel </a:t>
            </a:r>
            <a:r>
              <a:rPr lang="zh-CN" altLang="en-US"/>
              <a:t>内判断当前</a:t>
            </a:r>
            <a:r>
              <a:rPr lang="en-US" altLang="zh-CN"/>
              <a:t> i </a:t>
            </a:r>
            <a:r>
              <a:rPr lang="zh-CN" altLang="en-US"/>
              <a:t>是否超过了</a:t>
            </a:r>
            <a:r>
              <a:rPr lang="en-US" altLang="zh-CN"/>
              <a:t> n</a:t>
            </a:r>
            <a:r>
              <a:rPr lang="zh-CN" altLang="en-US"/>
              <a:t>，如果超过就要提前退出，防止越界。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7700" y="1565275"/>
            <a:ext cx="4735195" cy="46120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435" y="3536950"/>
            <a:ext cx="1726565" cy="332105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331075" y="4510405"/>
            <a:ext cx="21018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1730" y="1825625"/>
            <a:ext cx="470027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网格跨步循环：应用于线程和板块一起上的情况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网格跨步循环实际上本来是这样，利用扁平化的线程数量和线程编号实现动态大小。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同样，无论调用者指定每个板块多少线程（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），</a:t>
            </a:r>
            <a:r>
              <a:rPr lang="zh-CN" altLang="en-US">
                <a:sym typeface="+mn-ea"/>
              </a:rPr>
              <a:t>总共多少板块（</a:t>
            </a:r>
            <a:r>
              <a:rPr lang="en-US" altLang="zh-CN">
                <a:sym typeface="+mn-ea"/>
              </a:rPr>
              <a:t>gridDim</a:t>
            </a:r>
            <a:r>
              <a:rPr lang="zh-CN" altLang="en-US">
                <a:sym typeface="+mn-ea"/>
              </a:rPr>
              <a:t>）。</a:t>
            </a:r>
            <a:r>
              <a:rPr lang="zh-CN" altLang="en-US">
                <a:sym typeface="+mn-ea"/>
              </a:rPr>
              <a:t>都能自动根据给定的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区间循环，不会越界，也不会漏掉几个元素。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这样一个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循环非常符合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上常见的</a:t>
            </a:r>
            <a:r>
              <a:rPr lang="en-US" altLang="zh-CN">
                <a:sym typeface="+mn-ea"/>
              </a:rPr>
              <a:t> parallel for </a:t>
            </a:r>
            <a:r>
              <a:rPr lang="zh-CN" altLang="en-US">
                <a:sym typeface="+mn-ea"/>
              </a:rPr>
              <a:t>的习惯，又能自动匹配不同的</a:t>
            </a:r>
            <a:r>
              <a:rPr lang="en-US" altLang="zh-CN">
                <a:sym typeface="+mn-ea"/>
              </a:rPr>
              <a:t> blockDim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gridDim</a:t>
            </a:r>
            <a:r>
              <a:rPr lang="zh-CN" altLang="en-US">
                <a:sym typeface="+mn-ea"/>
              </a:rPr>
              <a:t>，看起来非常方便。</a:t>
            </a:r>
            <a:endParaRPr lang="en-US" altLang="zh-CN">
              <a:sym typeface="+mn-e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737350" y="2803525"/>
            <a:ext cx="3688715" cy="33909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73380" y="6489700"/>
            <a:ext cx="11818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本方法出自英伟达官方博客：</a:t>
            </a:r>
            <a:r>
              <a:rPr lang="en-US"/>
              <a:t>https://developer.nvidia.com/blog/cuda-pro-tip-write-flexible-kernels-grid-stride-loops/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中启用</a:t>
            </a:r>
            <a:r>
              <a:rPr lang="en-US" altLang="zh-CN"/>
              <a:t> CUDA </a:t>
            </a:r>
            <a:r>
              <a:rPr lang="zh-CN" altLang="en-US"/>
              <a:t>支持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最新版的</a:t>
            </a:r>
            <a:r>
              <a:rPr lang="en-US" altLang="zh-CN"/>
              <a:t> CMake</a:t>
            </a:r>
            <a:r>
              <a:rPr lang="zh-CN" altLang="en-US"/>
              <a:t>（</a:t>
            </a:r>
            <a:r>
              <a:rPr lang="en-US" altLang="zh-CN"/>
              <a:t>3.18 </a:t>
            </a:r>
            <a:r>
              <a:rPr lang="zh-CN" altLang="en-US"/>
              <a:t>以上），只需在</a:t>
            </a:r>
            <a:r>
              <a:rPr lang="en-US" altLang="zh-CN"/>
              <a:t> LANGUAGES </a:t>
            </a:r>
            <a:r>
              <a:rPr lang="zh-CN" altLang="en-US"/>
              <a:t>后面加上</a:t>
            </a:r>
            <a:r>
              <a:rPr lang="en-US" altLang="zh-CN"/>
              <a:t> CUDA </a:t>
            </a:r>
            <a:r>
              <a:rPr lang="zh-CN" altLang="en-US"/>
              <a:t>即可启用。</a:t>
            </a:r>
            <a:endParaRPr lang="zh-CN" altLang="en-US"/>
          </a:p>
          <a:p>
            <a:r>
              <a:rPr lang="zh-CN" altLang="en-US"/>
              <a:t>然后在</a:t>
            </a:r>
            <a:r>
              <a:rPr lang="en-US" altLang="zh-CN"/>
              <a:t> add_executable </a:t>
            </a:r>
            <a:r>
              <a:rPr lang="zh-CN" altLang="en-US"/>
              <a:t>里直接加你的</a:t>
            </a:r>
            <a:r>
              <a:rPr lang="en-US" altLang="zh-CN"/>
              <a:t> .cu </a:t>
            </a:r>
            <a:r>
              <a:rPr lang="zh-CN" altLang="en-US"/>
              <a:t>文件，和</a:t>
            </a:r>
            <a:r>
              <a:rPr lang="en-US" altLang="zh-CN"/>
              <a:t> .cpp </a:t>
            </a:r>
            <a:r>
              <a:rPr lang="zh-CN" altLang="en-US"/>
              <a:t>一样。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14795" y="3020060"/>
            <a:ext cx="3914775" cy="19621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0009505" y="4413885"/>
            <a:ext cx="4908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754110" y="4912995"/>
            <a:ext cx="8064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</a:t>
            </a:r>
            <a:r>
              <a:rPr lang="en-US"/>
              <a:t>C++ </a:t>
            </a:r>
            <a:r>
              <a:rPr lang="zh-CN" altLang="en-US"/>
              <a:t>封装</a:t>
            </a: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std::vector </a:t>
            </a:r>
            <a:r>
              <a:rPr lang="zh-CN" altLang="en-US"/>
              <a:t>的秘密：第二模板参数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你知道吗？</a:t>
            </a:r>
            <a:r>
              <a:rPr lang="en-US" altLang="zh-CN"/>
              <a:t>std::vector </a:t>
            </a:r>
            <a:r>
              <a:rPr lang="zh-CN" altLang="en-US"/>
              <a:t>作为模板类，其实有两个模板参数：</a:t>
            </a:r>
            <a:r>
              <a:rPr lang="en-US" altLang="zh-CN"/>
              <a:t>std::vector&lt;T, AllocatorT&gt;</a:t>
            </a:r>
            <a:endParaRPr lang="en-US" altLang="zh-CN"/>
          </a:p>
          <a:p>
            <a:r>
              <a:rPr lang="zh-CN" altLang="en-US"/>
              <a:t>那为什么我们平时只用了</a:t>
            </a:r>
            <a:r>
              <a:rPr lang="en-US" altLang="zh-CN"/>
              <a:t> std::vector&lt;T&gt; </a:t>
            </a:r>
            <a:r>
              <a:rPr lang="zh-CN" altLang="en-US"/>
              <a:t>呢？因为第二个参数默认是</a:t>
            </a:r>
            <a:r>
              <a:rPr lang="en-US" altLang="zh-CN"/>
              <a:t> std::allocator&lt;T&gt;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也就是</a:t>
            </a:r>
            <a:r>
              <a:rPr lang="en-US" altLang="zh-CN"/>
              <a:t> std::vector&lt;T&gt; </a:t>
            </a:r>
            <a:r>
              <a:rPr lang="zh-CN" altLang="en-US"/>
              <a:t>等价于</a:t>
            </a:r>
            <a:r>
              <a:rPr lang="en-US" altLang="zh-CN"/>
              <a:t> std::vector&lt;T, std::allocator&lt;T&gt;&gt;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>
                <a:sym typeface="+mn-ea"/>
              </a:rPr>
              <a:t>std::allocator&lt;T&gt; </a:t>
            </a:r>
            <a:r>
              <a:rPr lang="zh-CN" altLang="en-US">
                <a:sym typeface="+mn-ea"/>
              </a:rPr>
              <a:t>的功能是负责分配和释放内存，初始化</a:t>
            </a:r>
            <a:r>
              <a:rPr lang="en-US" altLang="zh-CN">
                <a:sym typeface="+mn-ea"/>
              </a:rPr>
              <a:t> T </a:t>
            </a:r>
            <a:r>
              <a:rPr lang="zh-CN" altLang="en-US">
                <a:sym typeface="+mn-ea"/>
              </a:rPr>
              <a:t>对象等等。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他具有如下几个成员函数：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T *allocate(size_t n)                        // </a:t>
            </a:r>
            <a:r>
              <a:rPr lang="zh-CN" altLang="en-US">
                <a:sym typeface="+mn-ea"/>
              </a:rPr>
              <a:t>分配长度为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，类型为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的数组，返回其起始地址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void deallocate(T *p, size_t n)        // </a:t>
            </a:r>
            <a:r>
              <a:rPr lang="zh-CN" altLang="en-US">
                <a:sym typeface="+mn-ea"/>
              </a:rPr>
              <a:t>释放长度为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，起始地址为</a:t>
            </a:r>
            <a:r>
              <a:rPr lang="en-US" altLang="zh-CN">
                <a:sym typeface="+mn-ea"/>
              </a:rPr>
              <a:t>p</a:t>
            </a:r>
            <a:r>
              <a:rPr lang="zh-CN" altLang="en-US">
                <a:sym typeface="+mn-ea"/>
              </a:rPr>
              <a:t>，类型为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的数组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抽象的</a:t>
            </a:r>
            <a:r>
              <a:rPr lang="en-US" altLang="zh-CN"/>
              <a:t> std::allocator </a:t>
            </a:r>
            <a:r>
              <a:rPr lang="zh-CN" altLang="en-US"/>
              <a:t>接口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455" y="1825625"/>
            <a:ext cx="6646545" cy="4351655"/>
          </a:xfrm>
        </p:spPr>
        <p:txBody>
          <a:bodyPr>
            <a:normAutofit lnSpcReduction="20000"/>
          </a:bodyPr>
          <a:p>
            <a:r>
              <a:rPr lang="en-US" altLang="zh-CN"/>
              <a:t>std::allocator&lt;T&gt; </a:t>
            </a:r>
            <a:r>
              <a:rPr lang="zh-CN" altLang="en-US"/>
              <a:t>的</a:t>
            </a:r>
            <a:r>
              <a:rPr lang="en-US" altLang="zh-CN"/>
              <a:t> allocate</a:t>
            </a:r>
            <a:r>
              <a:rPr lang="en-US"/>
              <a:t>/</a:t>
            </a:r>
            <a:r>
              <a:rPr lang="en-US" altLang="zh-CN"/>
              <a:t>deallocate </a:t>
            </a:r>
            <a:r>
              <a:rPr lang="zh-CN" altLang="en-US"/>
              <a:t>会调用</a:t>
            </a:r>
            <a:r>
              <a:rPr lang="en-US" altLang="zh-CN"/>
              <a:t> malloc/free </a:t>
            </a:r>
            <a:r>
              <a:rPr lang="zh-CN" altLang="en-US"/>
              <a:t>分配和释放内存空间（即他分配是的</a:t>
            </a:r>
            <a:r>
              <a:rPr lang="en-US" altLang="zh-CN"/>
              <a:t> CPU </a:t>
            </a:r>
            <a:r>
              <a:rPr lang="zh-CN" altLang="en-US"/>
              <a:t>内存）。</a:t>
            </a:r>
            <a:endParaRPr lang="zh-CN" altLang="en-US"/>
          </a:p>
          <a:p>
            <a:r>
              <a:rPr lang="zh-CN" altLang="en-US"/>
              <a:t>我们可以自己定义一个和</a:t>
            </a:r>
            <a:r>
              <a:rPr lang="en-US" altLang="zh-CN"/>
              <a:t> std::allocator&lt;T&gt; </a:t>
            </a:r>
            <a:r>
              <a:rPr lang="zh-CN" altLang="en-US"/>
              <a:t>一样具有</a:t>
            </a:r>
            <a:r>
              <a:rPr lang="en-US" altLang="zh-CN"/>
              <a:t> allocate/deallocate </a:t>
            </a:r>
            <a:r>
              <a:rPr lang="zh-CN" altLang="en-US"/>
              <a:t>成员函数的类，这样就可以“骗过</a:t>
            </a:r>
            <a:r>
              <a:rPr lang="zh-CN" altLang="en-US">
                <a:sym typeface="+mn-ea"/>
              </a:rPr>
              <a:t>”</a:t>
            </a:r>
            <a:r>
              <a:rPr lang="en-US" altLang="zh-CN">
                <a:sym typeface="+mn-ea"/>
              </a:rPr>
              <a:t>vector</a:t>
            </a:r>
            <a:r>
              <a:rPr lang="zh-CN" altLang="en-US">
                <a:sym typeface="+mn-ea"/>
              </a:rPr>
              <a:t>，让他不是在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内存中分配，而是</a:t>
            </a:r>
            <a:r>
              <a:rPr lang="zh-CN" altLang="en-US"/>
              <a:t>在</a:t>
            </a:r>
            <a:r>
              <a:rPr lang="en-US" altLang="zh-CN"/>
              <a:t> CUDA </a:t>
            </a:r>
            <a:r>
              <a:rPr lang="zh-CN" altLang="en-US"/>
              <a:t>的统一内存</a:t>
            </a:r>
            <a:r>
              <a:rPr lang="en-US" altLang="zh-CN"/>
              <a:t>(managed)</a:t>
            </a:r>
            <a:r>
              <a:rPr lang="zh-CN" altLang="en-US"/>
              <a:t>上分配。</a:t>
            </a:r>
            <a:endParaRPr lang="zh-CN" altLang="en-US"/>
          </a:p>
          <a:p>
            <a:r>
              <a:rPr lang="zh-CN" altLang="en-US"/>
              <a:t>实际上这种“骗</a:t>
            </a:r>
            <a:r>
              <a:rPr lang="zh-CN" altLang="en-US">
                <a:sym typeface="+mn-ea"/>
              </a:rPr>
              <a:t>”来魔改类内部行为的操作，</a:t>
            </a:r>
            <a:r>
              <a:rPr lang="zh-CN" altLang="en-US"/>
              <a:t>正是现代</a:t>
            </a:r>
            <a:r>
              <a:rPr lang="en-US" altLang="zh-CN"/>
              <a:t> C++ </a:t>
            </a:r>
            <a:r>
              <a:rPr lang="zh-CN" altLang="en-US"/>
              <a:t>的</a:t>
            </a:r>
            <a:r>
              <a:rPr lang="en-US" altLang="zh-CN"/>
              <a:t> concept </a:t>
            </a:r>
            <a:r>
              <a:rPr lang="zh-CN" altLang="en-US"/>
              <a:t>思想所在。因此替换</a:t>
            </a:r>
            <a:r>
              <a:rPr lang="en-US" altLang="zh-CN"/>
              <a:t> allocator </a:t>
            </a:r>
            <a:r>
              <a:rPr lang="zh-CN" altLang="en-US"/>
              <a:t>实际上是标准库允许的，因为他提升了标准库的泛用性。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79920" y="635"/>
            <a:ext cx="5212080" cy="685736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556500" y="5201920"/>
            <a:ext cx="26593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98005" y="3228975"/>
            <a:ext cx="5293995" cy="362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进一步：避免初始化为</a:t>
            </a:r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455" y="1825625"/>
            <a:ext cx="6646545" cy="4351655"/>
          </a:xfrm>
        </p:spPr>
        <p:txBody>
          <a:bodyPr>
            <a:normAutofit lnSpcReduction="20000"/>
          </a:bodyPr>
          <a:p>
            <a:r>
              <a:rPr lang="en-US" altLang="zh-CN"/>
              <a:t>vector </a:t>
            </a:r>
            <a:r>
              <a:rPr lang="zh-CN" altLang="en-US"/>
              <a:t>在初始化的时候（或是之后</a:t>
            </a:r>
            <a:r>
              <a:rPr lang="en-US" altLang="zh-CN"/>
              <a:t> resize </a:t>
            </a:r>
            <a:r>
              <a:rPr lang="zh-CN" altLang="en-US"/>
              <a:t>的时候）会调用所有元素的无参构造函数，对</a:t>
            </a:r>
            <a:r>
              <a:rPr lang="en-US" altLang="zh-CN"/>
              <a:t> int </a:t>
            </a:r>
            <a:r>
              <a:rPr lang="zh-CN" altLang="en-US"/>
              <a:t>类型来说就是零初始化。然而这个初始化会是在</a:t>
            </a:r>
            <a:r>
              <a:rPr lang="en-US" altLang="zh-CN"/>
              <a:t> CPU </a:t>
            </a:r>
            <a:r>
              <a:rPr lang="zh-CN" altLang="en-US"/>
              <a:t>上做的，因此我们需要禁用他。</a:t>
            </a:r>
            <a:endParaRPr lang="zh-CN" altLang="en-US"/>
          </a:p>
          <a:p>
            <a:r>
              <a:rPr lang="zh-CN" altLang="en-US"/>
              <a:t>可以通过给</a:t>
            </a:r>
            <a:r>
              <a:rPr lang="en-US" altLang="zh-CN"/>
              <a:t> allocator </a:t>
            </a:r>
            <a:r>
              <a:rPr lang="zh-CN" altLang="en-US"/>
              <a:t>添加</a:t>
            </a:r>
            <a:r>
              <a:rPr lang="en-US" altLang="zh-CN"/>
              <a:t> construct </a:t>
            </a:r>
            <a:r>
              <a:rPr lang="zh-CN" altLang="en-US"/>
              <a:t>成员函数，来魔改</a:t>
            </a:r>
            <a:r>
              <a:rPr lang="en-US" altLang="zh-CN"/>
              <a:t> vector </a:t>
            </a:r>
            <a:r>
              <a:rPr lang="zh-CN" altLang="en-US"/>
              <a:t>对元素的构造。默认情况下他可以有任意多个参数，而如果没有参数则说明是无参构造函数。</a:t>
            </a:r>
            <a:endParaRPr lang="zh-CN" altLang="en-US"/>
          </a:p>
          <a:p>
            <a:r>
              <a:rPr lang="zh-CN" altLang="en-US"/>
              <a:t>因此我们只需要判断是不是有参数，然后是不是传统的</a:t>
            </a:r>
            <a:r>
              <a:rPr lang="en-US" altLang="zh-CN"/>
              <a:t> C </a:t>
            </a:r>
            <a:r>
              <a:rPr lang="zh-CN" altLang="en-US"/>
              <a:t>语言类型（</a:t>
            </a:r>
            <a:r>
              <a:rPr lang="en-US" altLang="zh-CN"/>
              <a:t>plain-old-data</a:t>
            </a:r>
            <a:r>
              <a:rPr lang="zh-CN" altLang="en-US"/>
              <a:t>），如果是，则跳过其无参构造，从而避免在</a:t>
            </a:r>
            <a:r>
              <a:rPr lang="en-US" altLang="zh-CN"/>
              <a:t> CPU </a:t>
            </a:r>
            <a:r>
              <a:rPr lang="zh-CN" altLang="en-US"/>
              <a:t>上低效的零初始化。</a:t>
            </a:r>
            <a:endParaRPr lang="zh-CN" altLang="en-US"/>
          </a:p>
        </p:txBody>
      </p:sp>
      <p:sp>
        <p:nvSpPr>
          <p:cNvPr id="8" name="Rounded Rectangle 7"/>
          <p:cNvSpPr/>
          <p:nvPr/>
        </p:nvSpPr>
        <p:spPr>
          <a:xfrm>
            <a:off x="7195820" y="5752465"/>
            <a:ext cx="4937125" cy="93154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 descr="c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00" y="258445"/>
            <a:ext cx="2927985" cy="271653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进一步：核函数</a:t>
            </a:r>
            <a:r>
              <a:rPr lang="zh-CN" altLang="en-US"/>
              <a:t>可以是一个模板函数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刚刚说过</a:t>
            </a:r>
            <a:r>
              <a:rPr lang="en-US" altLang="zh-CN"/>
              <a:t> </a:t>
            </a:r>
            <a:r>
              <a:rPr lang="en-US"/>
              <a:t>CUDA </a:t>
            </a:r>
            <a:r>
              <a:rPr lang="zh-CN" altLang="en-US"/>
              <a:t>的优势在于对</a:t>
            </a:r>
            <a:r>
              <a:rPr lang="en-US" altLang="zh-CN"/>
              <a:t> C++ </a:t>
            </a:r>
            <a:r>
              <a:rPr lang="zh-CN" altLang="en-US"/>
              <a:t>的完全支持。所以</a:t>
            </a:r>
            <a:r>
              <a:rPr lang="en-US" altLang="zh-CN"/>
              <a:t> __global__ </a:t>
            </a:r>
            <a:r>
              <a:rPr lang="zh-CN" altLang="en-US"/>
              <a:t>修饰的核函数自然也是可以为模板函数的。</a:t>
            </a:r>
            <a:endParaRPr lang="zh-CN" altLang="en-US"/>
          </a:p>
          <a:p>
            <a:r>
              <a:rPr lang="zh-CN" altLang="en-US"/>
              <a:t>调用模板时一样可以用自动参数类型推导，如有手动指定的模板参数（单尖括号）请放在三重尖括号的前面。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60440" y="1825625"/>
            <a:ext cx="5023485" cy="43516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060440" y="1825625"/>
            <a:ext cx="2955290" cy="43116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456045" y="4517390"/>
            <a:ext cx="20453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进一步：核函数可以接受函子（</a:t>
            </a:r>
            <a:r>
              <a:rPr lang="en-US" altLang="zh-CN">
                <a:sym typeface="+mn-ea"/>
              </a:rPr>
              <a:t>functor</a:t>
            </a:r>
            <a:r>
              <a:rPr lang="zh-CN" altLang="en-US">
                <a:sym typeface="+mn-ea"/>
              </a:rPr>
              <a:t>），实现函数式编程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不过要注意三点：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这里的</a:t>
            </a:r>
            <a:r>
              <a:rPr lang="en-US" altLang="zh-CN"/>
              <a:t> Func </a:t>
            </a:r>
            <a:r>
              <a:rPr lang="zh-CN" altLang="en-US"/>
              <a:t>不可以是</a:t>
            </a:r>
            <a:r>
              <a:rPr lang="en-US" altLang="zh-CN"/>
              <a:t> Func const &amp;</a:t>
            </a:r>
            <a:r>
              <a:rPr lang="zh-CN" altLang="en-US"/>
              <a:t>，那样会变成一个指向</a:t>
            </a:r>
            <a:r>
              <a:rPr lang="en-US" altLang="zh-CN"/>
              <a:t> CPU </a:t>
            </a:r>
            <a:r>
              <a:rPr lang="zh-CN" altLang="en-US"/>
              <a:t>内存地址的指针，从而出错。所以</a:t>
            </a:r>
            <a:r>
              <a:rPr lang="en-US" altLang="zh-CN"/>
              <a:t> CPU </a:t>
            </a:r>
            <a:r>
              <a:rPr lang="zh-CN" altLang="en-US"/>
              <a:t>向</a:t>
            </a:r>
            <a:r>
              <a:rPr lang="en-US" altLang="zh-CN"/>
              <a:t> GPU </a:t>
            </a:r>
            <a:r>
              <a:rPr lang="zh-CN" altLang="en-US"/>
              <a:t>的传参必须按值传。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做参数的这个函数必须是一个有着</a:t>
            </a:r>
            <a:r>
              <a:rPr lang="zh-CN" altLang="en-US">
                <a:sym typeface="+mn-ea"/>
              </a:rPr>
              <a:t>成员函数</a:t>
            </a:r>
            <a:r>
              <a:rPr lang="en-US" altLang="zh-CN"/>
              <a:t> operator() </a:t>
            </a:r>
            <a:r>
              <a:rPr lang="zh-CN" altLang="en-US"/>
              <a:t>的类型，即</a:t>
            </a:r>
            <a:r>
              <a:rPr lang="en-US" altLang="zh-CN"/>
              <a:t> functor </a:t>
            </a:r>
            <a:r>
              <a:rPr lang="zh-CN" altLang="en-US"/>
              <a:t>类。而不能是独立的函数，否则报错。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这个函数必须标记为</a:t>
            </a:r>
            <a:r>
              <a:rPr lang="en-US" altLang="zh-CN"/>
              <a:t> __device__</a:t>
            </a:r>
            <a:r>
              <a:rPr lang="zh-CN" altLang="en-US"/>
              <a:t>，即</a:t>
            </a:r>
            <a:r>
              <a:rPr lang="en-US" altLang="zh-CN"/>
              <a:t> GPU </a:t>
            </a:r>
            <a:r>
              <a:rPr lang="zh-CN" altLang="en-US"/>
              <a:t>上的函数，否则会变成</a:t>
            </a:r>
            <a:r>
              <a:rPr lang="en-US" altLang="zh-CN"/>
              <a:t> CPU </a:t>
            </a:r>
            <a:r>
              <a:rPr lang="zh-CN" altLang="en-US"/>
              <a:t>上的函数。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87135" y="1825625"/>
            <a:ext cx="4569460" cy="43516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266180" y="3282950"/>
            <a:ext cx="3768090" cy="101536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4867275"/>
            <a:ext cx="1333500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进一步：函子可以是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96110"/>
            <a:ext cx="5181600" cy="4351338"/>
          </a:xfrm>
        </p:spPr>
        <p:txBody>
          <a:bodyPr/>
          <a:p>
            <a:r>
              <a:rPr lang="zh-CN" altLang="en-US"/>
              <a:t>可以直接写</a:t>
            </a:r>
            <a:r>
              <a:rPr lang="en-US" altLang="zh-CN"/>
              <a:t> lambda </a:t>
            </a:r>
            <a:r>
              <a:rPr lang="zh-CN" altLang="en-US"/>
              <a:t>表达式，不过必须在</a:t>
            </a:r>
            <a:r>
              <a:rPr lang="en-US" altLang="zh-CN"/>
              <a:t> [] </a:t>
            </a:r>
            <a:r>
              <a:rPr lang="zh-CN" altLang="en-US"/>
              <a:t>后，</a:t>
            </a:r>
            <a:r>
              <a:rPr lang="en-US" altLang="zh-CN"/>
              <a:t>() </a:t>
            </a:r>
            <a:r>
              <a:rPr lang="zh-CN" altLang="en-US"/>
              <a:t>前，插入</a:t>
            </a:r>
            <a:r>
              <a:rPr lang="en-US" altLang="zh-CN"/>
              <a:t> __device__ </a:t>
            </a:r>
            <a:r>
              <a:rPr lang="zh-CN" altLang="en-US"/>
              <a:t>修饰符。</a:t>
            </a:r>
            <a:endParaRPr lang="zh-CN" altLang="en-US"/>
          </a:p>
          <a:p>
            <a:r>
              <a:rPr lang="zh-CN" altLang="en-US"/>
              <a:t>而且需要开启</a:t>
            </a:r>
            <a:r>
              <a:rPr lang="en-US" altLang="zh-CN"/>
              <a:t> --extended-lambda </a:t>
            </a:r>
            <a:r>
              <a:rPr lang="zh-CN" altLang="en-US"/>
              <a:t>开关。</a:t>
            </a:r>
            <a:endParaRPr lang="zh-CN" altLang="en-US"/>
          </a:p>
          <a:p>
            <a:r>
              <a:rPr lang="zh-CN" altLang="en-US"/>
              <a:t>为了只对</a:t>
            </a:r>
            <a:r>
              <a:rPr lang="en-US" altLang="zh-CN"/>
              <a:t> .cu </a:t>
            </a:r>
            <a:r>
              <a:rPr lang="zh-CN" altLang="en-US"/>
              <a:t>文件开启这个开关，可以用</a:t>
            </a:r>
            <a:r>
              <a:rPr lang="en-US" altLang="zh-CN"/>
              <a:t> CMake </a:t>
            </a:r>
            <a:r>
              <a:rPr lang="zh-CN" altLang="en-US"/>
              <a:t>的生成器表达式，限制</a:t>
            </a:r>
            <a:r>
              <a:rPr lang="en-US" altLang="zh-CN"/>
              <a:t> flag </a:t>
            </a:r>
            <a:r>
              <a:rPr lang="zh-CN" altLang="en-US"/>
              <a:t>只对</a:t>
            </a:r>
            <a:r>
              <a:rPr lang="en-US" altLang="zh-CN"/>
              <a:t> CUDA </a:t>
            </a:r>
            <a:r>
              <a:rPr lang="zh-CN" altLang="en-US"/>
              <a:t>源码生效，这样可以混合其他</a:t>
            </a:r>
            <a:r>
              <a:rPr lang="en-US" altLang="zh-CN"/>
              <a:t> .cpp </a:t>
            </a:r>
            <a:r>
              <a:rPr lang="zh-CN" altLang="en-US"/>
              <a:t>文件也不会发生</a:t>
            </a:r>
            <a:r>
              <a:rPr lang="en-US" altLang="zh-CN"/>
              <a:t> gcc </a:t>
            </a:r>
            <a:r>
              <a:rPr lang="zh-CN" altLang="en-US"/>
              <a:t>报错的情况了。。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5462905"/>
            <a:ext cx="5374005" cy="143764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73215" y="2138045"/>
            <a:ext cx="5181600" cy="39668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9687560" y="4658360"/>
            <a:ext cx="19875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940" y="1181735"/>
            <a:ext cx="8524875" cy="7143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13575" y="1896110"/>
            <a:ext cx="468947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1090" y="6499860"/>
            <a:ext cx="38442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如果试图用</a:t>
            </a:r>
            <a:r>
              <a:rPr lang="en-US" altLang="zh-CN"/>
              <a:t> [&amp;] </a:t>
            </a:r>
            <a:r>
              <a:rPr lang="zh-CN" altLang="en-US"/>
              <a:t>捕获变量是会出错的，毕竟这时候捕获到的是堆栈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内存）</a:t>
            </a:r>
            <a:r>
              <a:rPr lang="zh-CN" altLang="en-US"/>
              <a:t>上的变量</a:t>
            </a:r>
            <a:r>
              <a:rPr lang="en-US" altLang="zh-CN"/>
              <a:t> arr </a:t>
            </a:r>
            <a:r>
              <a:rPr lang="zh-CN" altLang="en-US"/>
              <a:t>本身，而不是</a:t>
            </a:r>
            <a:r>
              <a:rPr lang="en-US" altLang="zh-CN"/>
              <a:t> arr </a:t>
            </a:r>
            <a:r>
              <a:rPr lang="zh-CN" altLang="en-US"/>
              <a:t>所指向的内存地址（</a:t>
            </a:r>
            <a:r>
              <a:rPr lang="en-US" altLang="zh-CN"/>
              <a:t>GPU</a:t>
            </a:r>
            <a:r>
              <a:rPr lang="zh-CN" altLang="en-US">
                <a:sym typeface="+mn-ea"/>
              </a:rPr>
              <a:t>内存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005330"/>
            <a:ext cx="5181600" cy="3991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045" y="6370955"/>
            <a:ext cx="8910955" cy="4870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904605" y="4658360"/>
            <a:ext cx="3022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58340"/>
            <a:ext cx="5181600" cy="4084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你可能会想，是不是可以用</a:t>
            </a:r>
            <a:r>
              <a:rPr lang="en-US" altLang="zh-CN"/>
              <a:t> [=] </a:t>
            </a:r>
            <a:r>
              <a:rPr lang="zh-CN" altLang="en-US"/>
              <a:t>按值捕获，这样捕获到的就是指针了吧？</a:t>
            </a:r>
            <a:endParaRPr lang="zh-CN" altLang="en-US"/>
          </a:p>
          <a:p>
            <a:r>
              <a:rPr lang="zh-CN" altLang="en-US"/>
              <a:t>错了，不要忘了我们第二课说过，</a:t>
            </a:r>
            <a:r>
              <a:rPr lang="en-US" altLang="zh-CN"/>
              <a:t>vector </a:t>
            </a:r>
            <a:r>
              <a:rPr lang="zh-CN" altLang="en-US"/>
              <a:t>的拷贝是深拷贝（绝大多数</a:t>
            </a:r>
            <a:r>
              <a:rPr lang="en-US" altLang="zh-CN"/>
              <a:t>C++</a:t>
            </a:r>
            <a:r>
              <a:rPr lang="zh-CN" altLang="en-US"/>
              <a:t>类都是深拷贝，除了智能指针和原始指针）。这样只会把</a:t>
            </a:r>
            <a:r>
              <a:rPr lang="en-US" altLang="zh-CN"/>
              <a:t> vector </a:t>
            </a:r>
            <a:r>
              <a:rPr lang="zh-CN" altLang="en-US"/>
              <a:t>整个地拷贝到</a:t>
            </a:r>
            <a:r>
              <a:rPr lang="en-US" altLang="zh-CN"/>
              <a:t> GPU </a:t>
            </a:r>
            <a:r>
              <a:rPr lang="zh-CN" altLang="en-US"/>
              <a:t>上！而不是浅拷贝其起始地址指针。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8968105" y="4658360"/>
            <a:ext cx="3022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6600825"/>
            <a:ext cx="10239375" cy="2571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5625"/>
            <a:ext cx="458978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正确的做法是先获取</a:t>
            </a:r>
            <a:r>
              <a:rPr lang="en-US" altLang="zh-CN"/>
              <a:t> arr.data() </a:t>
            </a:r>
            <a:r>
              <a:rPr lang="zh-CN" altLang="en-US"/>
              <a:t>的值到</a:t>
            </a:r>
            <a:r>
              <a:rPr lang="en-US" altLang="zh-CN"/>
              <a:t> arr_data </a:t>
            </a:r>
            <a:r>
              <a:rPr lang="zh-CN" altLang="en-US"/>
              <a:t>变量，然后</a:t>
            </a:r>
            <a:r>
              <a:rPr lang="zh-CN"/>
              <a:t>用</a:t>
            </a:r>
            <a:r>
              <a:rPr lang="en-US" altLang="zh-CN"/>
              <a:t> [=] </a:t>
            </a:r>
            <a:r>
              <a:rPr lang="zh-CN" altLang="en-US"/>
              <a:t>按值捕获</a:t>
            </a:r>
            <a:r>
              <a:rPr lang="en-US" altLang="zh-CN"/>
              <a:t> arr_data</a:t>
            </a:r>
            <a:r>
              <a:rPr lang="zh-CN" altLang="en-US"/>
              <a:t>，函数体里面也通过</a:t>
            </a:r>
            <a:r>
              <a:rPr lang="en-US" altLang="zh-CN"/>
              <a:t> arr_data </a:t>
            </a:r>
            <a:r>
              <a:rPr lang="zh-CN" altLang="en-US"/>
              <a:t>来访问</a:t>
            </a:r>
            <a:r>
              <a:rPr lang="en-US" altLang="zh-CN"/>
              <a:t> arr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为什么这样？因为</a:t>
            </a:r>
            <a:r>
              <a:rPr lang="en-US" altLang="zh-CN"/>
              <a:t> data() </a:t>
            </a:r>
            <a:r>
              <a:rPr lang="zh-CN" altLang="en-US"/>
              <a:t>返回一个起始地址的原始指针，而原始指针是浅拷贝的，所以可以拷贝到</a:t>
            </a:r>
            <a:r>
              <a:rPr lang="en-US" altLang="zh-CN"/>
              <a:t> GPU </a:t>
            </a:r>
            <a:r>
              <a:rPr lang="zh-CN" altLang="en-US"/>
              <a:t>上，让他访问。这样和之前作为核函数参数是一样的，不过是作为</a:t>
            </a:r>
            <a:r>
              <a:rPr lang="en-US" altLang="zh-CN"/>
              <a:t> Func </a:t>
            </a:r>
            <a:r>
              <a:rPr lang="zh-CN" altLang="en-US"/>
              <a:t>结构体统一传入了。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626225" y="4178300"/>
            <a:ext cx="21570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9755" y="4559300"/>
            <a:ext cx="12890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编译器兼容</a:t>
            </a:r>
            <a:r>
              <a:rPr lang="en-US" altLang="zh-CN"/>
              <a:t> C++17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CUDA </a:t>
            </a:r>
            <a:r>
              <a:rPr lang="zh-CN" altLang="en-US"/>
              <a:t>的语法，基本完全兼容</a:t>
            </a:r>
            <a:r>
              <a:rPr lang="en-US" altLang="zh-CN"/>
              <a:t> C++</a:t>
            </a:r>
            <a:r>
              <a:rPr lang="zh-CN" altLang="en-US"/>
              <a:t>。包括</a:t>
            </a:r>
            <a:r>
              <a:rPr lang="en-US" altLang="zh-CN"/>
              <a:t> C++17 </a:t>
            </a:r>
            <a:r>
              <a:rPr lang="zh-CN" altLang="en-US"/>
              <a:t>新特性，都可以用。甚至可以把任何一个</a:t>
            </a:r>
            <a:r>
              <a:rPr lang="en-US" altLang="zh-CN"/>
              <a:t> C++ </a:t>
            </a:r>
            <a:r>
              <a:rPr lang="zh-CN" altLang="en-US"/>
              <a:t>项目的文件后缀名全部改成</a:t>
            </a:r>
            <a:r>
              <a:rPr lang="en-US" altLang="zh-CN"/>
              <a:t> .cu</a:t>
            </a:r>
            <a:r>
              <a:rPr lang="zh-CN" altLang="en-US"/>
              <a:t>，都能编译出来。</a:t>
            </a:r>
            <a:endParaRPr lang="zh-CN" altLang="en-US"/>
          </a:p>
          <a:p>
            <a:r>
              <a:rPr lang="zh-CN" altLang="en-US"/>
              <a:t>这是</a:t>
            </a:r>
            <a:r>
              <a:rPr lang="en-US" altLang="zh-CN"/>
              <a:t> CUDA </a:t>
            </a:r>
            <a:r>
              <a:rPr lang="zh-CN" altLang="en-US"/>
              <a:t>的一大好处，</a:t>
            </a:r>
            <a:r>
              <a:rPr lang="en-US" altLang="zh-CN"/>
              <a:t>CUDA </a:t>
            </a:r>
            <a:r>
              <a:rPr lang="zh-CN" altLang="en-US"/>
              <a:t>和</a:t>
            </a:r>
            <a:r>
              <a:rPr lang="en-US" altLang="zh-CN"/>
              <a:t> C++ </a:t>
            </a:r>
            <a:r>
              <a:rPr lang="zh-CN" altLang="en-US"/>
              <a:t>的关系就像</a:t>
            </a:r>
            <a:r>
              <a:rPr lang="en-US" altLang="zh-CN"/>
              <a:t> C++ </a:t>
            </a:r>
            <a:r>
              <a:rPr lang="zh-CN" altLang="en-US"/>
              <a:t>和</a:t>
            </a:r>
            <a:r>
              <a:rPr lang="en-US" altLang="zh-CN"/>
              <a:t> C </a:t>
            </a:r>
            <a:r>
              <a:rPr lang="zh-CN" altLang="en-US"/>
              <a:t>的关系一样，大部分都兼容，因此能很方便地重用</a:t>
            </a:r>
            <a:r>
              <a:rPr lang="en-US" altLang="zh-CN"/>
              <a:t> C++ </a:t>
            </a:r>
            <a:r>
              <a:rPr lang="zh-CN" altLang="en-US"/>
              <a:t>现有的任何代码</a:t>
            </a:r>
            <a:r>
              <a:rPr lang="zh-CN" altLang="en-US">
                <a:sym typeface="+mn-ea"/>
              </a:rPr>
              <a:t>库</a:t>
            </a:r>
            <a:r>
              <a:rPr lang="zh-CN" altLang="en-US"/>
              <a:t>，引用</a:t>
            </a:r>
            <a:r>
              <a:rPr lang="en-US" altLang="zh-CN"/>
              <a:t> C++ </a:t>
            </a:r>
            <a:r>
              <a:rPr lang="zh-CN" altLang="en-US"/>
              <a:t>头文件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en-US" altLang="zh-CN"/>
              <a:t>host </a:t>
            </a:r>
            <a:r>
              <a:rPr lang="zh-CN" altLang="en-US"/>
              <a:t>代码和</a:t>
            </a:r>
            <a:r>
              <a:rPr lang="en-US" altLang="zh-CN"/>
              <a:t> device </a:t>
            </a:r>
            <a:r>
              <a:rPr lang="zh-CN" altLang="en-US"/>
              <a:t>代码写在同一个文件内，这是</a:t>
            </a:r>
            <a:r>
              <a:rPr lang="en-US" altLang="zh-CN"/>
              <a:t> OpenCL </a:t>
            </a:r>
            <a:r>
              <a:rPr lang="zh-CN" altLang="en-US"/>
              <a:t>做不到的。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14820" y="3153410"/>
            <a:ext cx="3514725" cy="16954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89470" y="3629025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749425"/>
            <a:ext cx="6210300" cy="4589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或者在</a:t>
            </a:r>
            <a:r>
              <a:rPr lang="en-US" altLang="zh-CN"/>
              <a:t> [] </a:t>
            </a:r>
            <a:r>
              <a:rPr lang="zh-CN" altLang="en-US"/>
              <a:t>里这样直接写自定义捕获的表达式也是可以的，这样就可以用同一变量名。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8827770" y="4312920"/>
            <a:ext cx="15646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505" y="2981325"/>
            <a:ext cx="1924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章：数学运算</a:t>
            </a:r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经典案例，并行地求</a:t>
            </a:r>
            <a:r>
              <a:rPr lang="en-US" altLang="zh-CN"/>
              <a:t> sin </a:t>
            </a:r>
            <a:r>
              <a:rPr lang="zh-CN" altLang="en-US"/>
              <a:t>值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14655" y="1910715"/>
            <a:ext cx="5181600" cy="4351338"/>
          </a:xfrm>
        </p:spPr>
        <p:txBody>
          <a:bodyPr>
            <a:normAutofit lnSpcReduction="10000"/>
          </a:bodyPr>
          <a:p>
            <a:r>
              <a:rPr lang="zh-CN" altLang="en-US"/>
              <a:t>就让我们在</a:t>
            </a:r>
            <a:r>
              <a:rPr lang="en-US" altLang="zh-CN"/>
              <a:t> GPU </a:t>
            </a:r>
            <a:r>
              <a:rPr lang="zh-CN" altLang="en-US"/>
              <a:t>上并行地计算从</a:t>
            </a:r>
            <a:r>
              <a:rPr lang="en-US" altLang="zh-CN"/>
              <a:t> sin(0) </a:t>
            </a:r>
            <a:r>
              <a:rPr lang="zh-CN" altLang="en-US"/>
              <a:t>到</a:t>
            </a:r>
            <a:r>
              <a:rPr lang="en-US" altLang="zh-CN"/>
              <a:t> sin(65535) </a:t>
            </a:r>
            <a:r>
              <a:rPr lang="zh-CN" altLang="en-US"/>
              <a:t>的值，并填入到数组</a:t>
            </a:r>
            <a:r>
              <a:rPr lang="en-US" altLang="zh-CN"/>
              <a:t> arr </a:t>
            </a:r>
            <a:r>
              <a:rPr lang="zh-CN" altLang="en-US"/>
              <a:t>中。</a:t>
            </a:r>
            <a:endParaRPr lang="zh-CN" altLang="en-US"/>
          </a:p>
          <a:p>
            <a:r>
              <a:rPr lang="zh-CN" altLang="en-US"/>
              <a:t>这里为什么用</a:t>
            </a:r>
            <a:r>
              <a:rPr lang="en-US" altLang="zh-CN"/>
              <a:t> sinf </a:t>
            </a:r>
            <a:r>
              <a:rPr lang="zh-CN" altLang="en-US"/>
              <a:t>而不是</a:t>
            </a:r>
            <a:r>
              <a:rPr lang="en-US" altLang="zh-CN"/>
              <a:t> sin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sin </a:t>
            </a:r>
            <a:r>
              <a:rPr lang="zh-CN" altLang="en-US"/>
              <a:t>是</a:t>
            </a:r>
            <a:r>
              <a:rPr lang="en-US" altLang="zh-CN"/>
              <a:t> double </a:t>
            </a:r>
            <a:r>
              <a:rPr lang="zh-CN" altLang="en-US"/>
              <a:t>类型的</a:t>
            </a:r>
            <a:r>
              <a:rPr lang="zh-CN" altLang="en-US">
                <a:sym typeface="+mn-ea"/>
              </a:rPr>
              <a:t>正弦函数</a:t>
            </a:r>
            <a:r>
              <a:rPr lang="zh-CN" altLang="en-US"/>
              <a:t>，而我们需要的</a:t>
            </a:r>
            <a:r>
              <a:rPr lang="en-US" altLang="zh-CN"/>
              <a:t> sinf </a:t>
            </a:r>
            <a:r>
              <a:rPr lang="zh-CN" altLang="en-US"/>
              <a:t>是</a:t>
            </a:r>
            <a:r>
              <a:rPr lang="en-US" altLang="zh-CN"/>
              <a:t> float </a:t>
            </a:r>
            <a:r>
              <a:rPr lang="zh-CN" altLang="en-US"/>
              <a:t>类型的正弦函数。可不要偷懒少打一个</a:t>
            </a:r>
            <a:r>
              <a:rPr lang="en-US" altLang="zh-CN"/>
              <a:t> f </a:t>
            </a:r>
            <a:r>
              <a:rPr lang="zh-CN" altLang="en-US"/>
              <a:t>哦，否则影响性能。</a:t>
            </a:r>
            <a:endParaRPr lang="zh-CN" altLang="en-US"/>
          </a:p>
          <a:p>
            <a:r>
              <a:rPr lang="zh-CN" altLang="en-US"/>
              <a:t>完成同步之后，和</a:t>
            </a:r>
            <a:r>
              <a:rPr lang="en-US" altLang="zh-CN"/>
              <a:t> CPU </a:t>
            </a:r>
            <a:r>
              <a:rPr lang="zh-CN" altLang="en-US"/>
              <a:t>算出来的比较差值，看看</a:t>
            </a:r>
            <a:r>
              <a:rPr lang="en-US" altLang="zh-CN"/>
              <a:t> GPU </a:t>
            </a:r>
            <a:r>
              <a:rPr lang="zh-CN" altLang="en-US"/>
              <a:t>算的是否准确无误，从右边的输出可以看到基本是一致的。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45970"/>
            <a:ext cx="5333365" cy="4812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365" y="0"/>
            <a:ext cx="2413635" cy="302958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654800" y="539940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493510"/>
            <a:ext cx="11710670" cy="364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测试一下时间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使用第六节课中的</a:t>
            </a:r>
            <a:r>
              <a:rPr lang="en-US" altLang="zh-CN"/>
              <a:t>ticktock.h </a:t>
            </a:r>
            <a:r>
              <a:rPr lang="zh-CN" altLang="en-US"/>
              <a:t>测试一下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的用时。</a:t>
            </a:r>
            <a:endParaRPr lang="zh-CN" altLang="en-US"/>
          </a:p>
          <a:p>
            <a:r>
              <a:rPr lang="zh-CN" altLang="en-US"/>
              <a:t>注意，这里一定要把</a:t>
            </a:r>
            <a:r>
              <a:rPr lang="en-US" altLang="zh-CN"/>
              <a:t> TOCK </a:t>
            </a:r>
            <a:r>
              <a:rPr lang="zh-CN" altLang="en-US"/>
              <a:t>放到同步之后。原因之前说过，因为对</a:t>
            </a:r>
            <a:r>
              <a:rPr lang="en-US" altLang="zh-CN"/>
              <a:t> GPU </a:t>
            </a:r>
            <a:r>
              <a:rPr lang="zh-CN" altLang="en-US"/>
              <a:t>核函数的调用是异步的，只有</a:t>
            </a:r>
            <a:r>
              <a:rPr lang="en-US" altLang="zh-CN"/>
              <a:t> cudaDeviceSynchronize() </a:t>
            </a:r>
            <a:r>
              <a:rPr lang="zh-CN" altLang="en-US"/>
              <a:t>以后才真正完成执行，才能算出真的时间。</a:t>
            </a:r>
            <a:endParaRPr lang="zh-CN" altLang="en-US"/>
          </a:p>
          <a:p>
            <a:r>
              <a:rPr lang="zh-CN" altLang="en-US"/>
              <a:t>查看结果，发现</a:t>
            </a:r>
            <a:r>
              <a:rPr lang="en-US" altLang="zh-CN"/>
              <a:t> GPU </a:t>
            </a:r>
            <a:r>
              <a:rPr lang="zh-CN" altLang="en-US"/>
              <a:t>比</a:t>
            </a:r>
            <a:r>
              <a:rPr lang="en-US" altLang="zh-CN"/>
              <a:t> CPU </a:t>
            </a:r>
            <a:r>
              <a:rPr lang="zh-CN" altLang="en-US"/>
              <a:t>快了很多，这是当然的。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4305" y="-5715"/>
            <a:ext cx="5687695" cy="6863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775" y="5715000"/>
            <a:ext cx="3035935" cy="64960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416800" y="510349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416800" y="410146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调整参数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适当调整板块数量</a:t>
            </a:r>
            <a:r>
              <a:rPr lang="en-US" altLang="zh-CN"/>
              <a:t> gridDim </a:t>
            </a:r>
            <a:r>
              <a:rPr lang="zh-CN" altLang="en-US"/>
              <a:t>和每板块的线程数量</a:t>
            </a:r>
            <a:r>
              <a:rPr lang="en-US" altLang="zh-CN"/>
              <a:t> blockDim</a:t>
            </a:r>
            <a:r>
              <a:rPr lang="zh-CN" altLang="en-US"/>
              <a:t>，还可以更快一些。</a:t>
            </a:r>
            <a:endParaRPr lang="zh-CN" altLang="en-US"/>
          </a:p>
          <a:p>
            <a:r>
              <a:rPr lang="zh-CN" altLang="en-US"/>
              <a:t>顺便一提，这样的数学函数还有</a:t>
            </a:r>
            <a:r>
              <a:rPr lang="en-US" altLang="zh-CN"/>
              <a:t> sqrtf</a:t>
            </a:r>
            <a:r>
              <a:rPr lang="zh-CN" altLang="en-US"/>
              <a:t>，</a:t>
            </a:r>
            <a:r>
              <a:rPr lang="en-US" altLang="zh-CN"/>
              <a:t>rsqrtf</a:t>
            </a:r>
            <a:r>
              <a:rPr lang="zh-CN" altLang="en-US"/>
              <a:t>，</a:t>
            </a:r>
            <a:r>
              <a:rPr lang="en-US" altLang="zh-CN"/>
              <a:t>cbrtf</a:t>
            </a:r>
            <a:r>
              <a:rPr lang="zh-CN" altLang="en-US"/>
              <a:t>，</a:t>
            </a:r>
            <a:r>
              <a:rPr lang="en-US" altLang="zh-CN"/>
              <a:t>rcbrtf</a:t>
            </a:r>
            <a:r>
              <a:rPr lang="zh-CN" altLang="en-US"/>
              <a:t>，</a:t>
            </a:r>
            <a:r>
              <a:rPr lang="en-US" altLang="zh-CN"/>
              <a:t>powf</a:t>
            </a:r>
            <a:r>
              <a:rPr lang="zh-CN" altLang="en-US"/>
              <a:t>，</a:t>
            </a:r>
            <a:r>
              <a:rPr lang="en-US" altLang="zh-CN"/>
              <a:t>sinf</a:t>
            </a:r>
            <a:r>
              <a:rPr lang="zh-CN" altLang="en-US"/>
              <a:t>，</a:t>
            </a:r>
            <a:r>
              <a:rPr lang="en-US" altLang="zh-CN"/>
              <a:t>cosf</a:t>
            </a:r>
            <a:r>
              <a:rPr lang="zh-CN" altLang="en-US"/>
              <a:t>，</a:t>
            </a:r>
            <a:r>
              <a:rPr lang="en-US" altLang="zh-CN"/>
              <a:t>sinpif</a:t>
            </a:r>
            <a:r>
              <a:rPr lang="zh-CN" altLang="en-US"/>
              <a:t>，</a:t>
            </a:r>
            <a:r>
              <a:rPr lang="en-US" altLang="zh-CN"/>
              <a:t>cospif</a:t>
            </a:r>
            <a:r>
              <a:rPr lang="zh-CN" altLang="en-US"/>
              <a:t>，</a:t>
            </a:r>
            <a:r>
              <a:rPr lang="en-US" altLang="zh-CN"/>
              <a:t>sincosf</a:t>
            </a:r>
            <a:r>
              <a:rPr lang="zh-CN" altLang="en-US"/>
              <a:t>，</a:t>
            </a:r>
            <a:r>
              <a:rPr lang="en-US" altLang="zh-CN"/>
              <a:t>sincospif</a:t>
            </a:r>
            <a:r>
              <a:rPr lang="zh-CN" altLang="en-US"/>
              <a:t>，</a:t>
            </a:r>
            <a:r>
              <a:rPr lang="en-US" altLang="zh-CN"/>
              <a:t>logf</a:t>
            </a:r>
            <a:r>
              <a:rPr lang="zh-CN" altLang="en-US"/>
              <a:t>，</a:t>
            </a:r>
            <a:r>
              <a:rPr lang="en-US" altLang="zh-CN"/>
              <a:t>log2f</a:t>
            </a:r>
            <a:r>
              <a:rPr lang="zh-CN" altLang="en-US"/>
              <a:t>，</a:t>
            </a:r>
            <a:r>
              <a:rPr lang="en-US" altLang="zh-CN"/>
              <a:t>log10f</a:t>
            </a:r>
            <a:r>
              <a:rPr lang="zh-CN" altLang="en-US"/>
              <a:t>，</a:t>
            </a:r>
            <a:r>
              <a:rPr lang="en-US" altLang="zh-CN"/>
              <a:t>expf</a:t>
            </a:r>
            <a:r>
              <a:rPr lang="zh-CN" altLang="en-US"/>
              <a:t>，</a:t>
            </a:r>
            <a:r>
              <a:rPr lang="en-US" altLang="zh-CN"/>
              <a:t>exp2f</a:t>
            </a:r>
            <a:r>
              <a:rPr lang="zh-CN" altLang="en-US"/>
              <a:t>，</a:t>
            </a:r>
            <a:r>
              <a:rPr lang="en-US" altLang="zh-CN"/>
              <a:t>exp10f</a:t>
            </a:r>
            <a:r>
              <a:rPr lang="zh-CN" altLang="en-US"/>
              <a:t>，</a:t>
            </a:r>
            <a:r>
              <a:rPr lang="en-US" altLang="zh-CN"/>
              <a:t>tanf</a:t>
            </a:r>
            <a:r>
              <a:rPr lang="zh-CN" altLang="en-US"/>
              <a:t>，</a:t>
            </a:r>
            <a:r>
              <a:rPr lang="en-US" altLang="zh-CN"/>
              <a:t>atanf</a:t>
            </a:r>
            <a:r>
              <a:rPr lang="zh-CN" altLang="en-US"/>
              <a:t>，</a:t>
            </a:r>
            <a:r>
              <a:rPr lang="en-US" altLang="zh-CN"/>
              <a:t>asinf</a:t>
            </a:r>
            <a:r>
              <a:rPr lang="zh-CN" altLang="en-US"/>
              <a:t>，</a:t>
            </a:r>
            <a:r>
              <a:rPr lang="en-US" altLang="zh-CN"/>
              <a:t>acosf</a:t>
            </a:r>
            <a:r>
              <a:rPr lang="zh-CN" altLang="en-US"/>
              <a:t>，</a:t>
            </a:r>
            <a:r>
              <a:rPr lang="en-US" altLang="zh-CN"/>
              <a:t>fmodf</a:t>
            </a:r>
            <a:r>
              <a:rPr lang="zh-CN" altLang="en-US"/>
              <a:t>，</a:t>
            </a:r>
            <a:r>
              <a:rPr lang="en-US" altLang="zh-CN"/>
              <a:t>fabsf</a:t>
            </a:r>
            <a:r>
              <a:rPr lang="zh-CN" altLang="en-US"/>
              <a:t>，</a:t>
            </a:r>
            <a:r>
              <a:rPr lang="en-US" altLang="zh-CN"/>
              <a:t>fminf</a:t>
            </a:r>
            <a:r>
              <a:rPr lang="zh-CN" altLang="en-US"/>
              <a:t>，</a:t>
            </a:r>
            <a:r>
              <a:rPr lang="en-US" altLang="zh-CN"/>
              <a:t>fmaxf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198370"/>
            <a:ext cx="5181600" cy="360489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071360" y="416496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15" y="5702300"/>
            <a:ext cx="2658110" cy="6299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63570" y="6489700"/>
            <a:ext cx="90284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https://docs.nvidia.com/cuda/cuda-c-best-practices-guide/index.html#math-libraries</a:t>
            </a:r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稍微快一些，但不完全精确的</a:t>
            </a:r>
            <a:r>
              <a:rPr lang="en-US" altLang="zh-CN"/>
              <a:t> __sinf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5470" y="1825625"/>
            <a:ext cx="5243830" cy="4351655"/>
          </a:xfrm>
        </p:spPr>
        <p:txBody>
          <a:bodyPr/>
          <a:p>
            <a:r>
              <a:rPr lang="zh-CN" altLang="en-US"/>
              <a:t>两个下划线的</a:t>
            </a:r>
            <a:r>
              <a:rPr lang="en-US" altLang="zh-CN"/>
              <a:t> </a:t>
            </a:r>
            <a:r>
              <a:rPr lang="en-US"/>
              <a:t>__sinf </a:t>
            </a:r>
            <a:r>
              <a:rPr lang="zh-CN" altLang="en-US"/>
              <a:t>是</a:t>
            </a:r>
            <a:r>
              <a:rPr lang="en-US" altLang="zh-CN"/>
              <a:t> GPU intrinstics</a:t>
            </a:r>
            <a:r>
              <a:rPr lang="zh-CN" altLang="en-US"/>
              <a:t>，精度相当于</a:t>
            </a:r>
            <a:r>
              <a:rPr lang="en-US" altLang="zh-CN"/>
              <a:t> GLSL </a:t>
            </a:r>
            <a:r>
              <a:rPr lang="zh-CN" altLang="en-US"/>
              <a:t>里的那种。适合对精度要求不高，但有性能要求的图形学任务。</a:t>
            </a:r>
            <a:endParaRPr lang="zh-CN" altLang="en-US"/>
          </a:p>
          <a:p>
            <a:r>
              <a:rPr lang="zh-CN" altLang="en-US"/>
              <a:t>类似的这样的低精度內建函数还有</a:t>
            </a:r>
            <a:r>
              <a:rPr lang="en-US" altLang="zh-CN"/>
              <a:t> </a:t>
            </a:r>
            <a:r>
              <a:rPr lang="zh-CN" altLang="en-US"/>
              <a:t>__expf、__logf、__cosf、__powf</a:t>
            </a:r>
            <a:r>
              <a:rPr lang="en-US" altLang="zh-CN"/>
              <a:t>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还有</a:t>
            </a:r>
            <a:r>
              <a:rPr lang="en-US" altLang="zh-CN"/>
              <a:t> __fdividef(x, y) 提供更快的</a:t>
            </a:r>
            <a:r>
              <a:rPr lang="zh-CN" altLang="en-US"/>
              <a:t>浮点</a:t>
            </a:r>
            <a:r>
              <a:rPr lang="en-US" altLang="zh-CN"/>
              <a:t>除法，和一般的除法有相同的精确度，但是在 2^216 &lt; y &lt; 2^218 时会得到错误的结果。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9780" y="6410325"/>
            <a:ext cx="2038350" cy="4476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181225"/>
            <a:ext cx="5181600" cy="363982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编译器选项：</a:t>
            </a:r>
            <a:r>
              <a:rPr lang="en-US" altLang="zh-CN"/>
              <a:t>--use_fast_math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1825625"/>
            <a:ext cx="5575300" cy="4351655"/>
          </a:xfrm>
        </p:spPr>
        <p:txBody>
          <a:bodyPr>
            <a:normAutofit lnSpcReduction="20000"/>
          </a:bodyPr>
          <a:p>
            <a:r>
              <a:rPr lang="zh-CN" altLang="en-US"/>
              <a:t>如果开启了</a:t>
            </a:r>
            <a:r>
              <a:rPr lang="en-US" altLang="zh-CN"/>
              <a:t> --use_fast_math </a:t>
            </a:r>
            <a:r>
              <a:rPr lang="zh-CN" altLang="en-US"/>
              <a:t>选项，那么所有对</a:t>
            </a:r>
            <a:r>
              <a:rPr lang="en-US" altLang="zh-CN"/>
              <a:t> sinf </a:t>
            </a:r>
            <a:r>
              <a:rPr lang="zh-CN" altLang="en-US"/>
              <a:t>的调用都会自动被替换成</a:t>
            </a:r>
            <a:r>
              <a:rPr lang="en-US" altLang="zh-CN"/>
              <a:t> __sinf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--ftz=true </a:t>
            </a:r>
            <a:r>
              <a:rPr lang="zh-CN" altLang="en-US"/>
              <a:t>会把极小数</a:t>
            </a:r>
            <a:r>
              <a:rPr lang="en-US" altLang="zh-CN"/>
              <a:t>(denormal)</a:t>
            </a:r>
            <a:r>
              <a:rPr lang="zh-CN" altLang="en-US"/>
              <a:t>退化为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-</a:t>
            </a:r>
            <a:r>
              <a:rPr lang="zh-CN" altLang="en-US"/>
              <a:t>-prec-div=false</a:t>
            </a:r>
            <a:r>
              <a:rPr lang="en-US" altLang="zh-CN"/>
              <a:t> </a:t>
            </a:r>
            <a:r>
              <a:rPr lang="zh-CN" altLang="en-US"/>
              <a:t>降低除法的精度换取速度。</a:t>
            </a:r>
            <a:endParaRPr lang="zh-CN" altLang="en-US"/>
          </a:p>
          <a:p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-prec-</a:t>
            </a:r>
            <a:r>
              <a:rPr lang="en-US" altLang="zh-CN">
                <a:sym typeface="+mn-ea"/>
              </a:rPr>
              <a:t>sqrt</a:t>
            </a:r>
            <a:r>
              <a:rPr lang="zh-CN" altLang="en-US">
                <a:sym typeface="+mn-ea"/>
              </a:rPr>
              <a:t>=false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降低开方的精度换取速度。</a:t>
            </a:r>
            <a:endParaRPr lang="zh-CN" altLang="en-US">
              <a:sym typeface="+mn-ea"/>
            </a:endParaRPr>
          </a:p>
          <a:p>
            <a:r>
              <a:rPr lang="en-US" altLang="zh-CN"/>
              <a:t>--fmad </a:t>
            </a:r>
            <a:r>
              <a:rPr lang="zh-CN" altLang="en-US"/>
              <a:t>因为非常重要，所以默认就是开启的，会自动把</a:t>
            </a:r>
            <a:r>
              <a:rPr lang="en-US" altLang="zh-CN"/>
              <a:t> a * b + c </a:t>
            </a:r>
            <a:r>
              <a:rPr lang="zh-CN" altLang="en-US"/>
              <a:t>优化成乘加</a:t>
            </a:r>
            <a:r>
              <a:rPr lang="en-US" altLang="zh-CN"/>
              <a:t>(FMA)</a:t>
            </a:r>
            <a:r>
              <a:rPr lang="zh-CN" altLang="en-US"/>
              <a:t>指令。</a:t>
            </a:r>
            <a:endParaRPr lang="zh-CN" altLang="en-US"/>
          </a:p>
          <a:p>
            <a:r>
              <a:rPr lang="zh-CN" altLang="en-US"/>
              <a:t>开启</a:t>
            </a:r>
            <a:r>
              <a:rPr lang="en-US" altLang="zh-CN"/>
              <a:t> --use_fast_math </a:t>
            </a:r>
            <a:r>
              <a:rPr lang="zh-CN" altLang="en-US"/>
              <a:t>后会自动开启上述所有。</a:t>
            </a:r>
            <a:endParaRPr lang="zh-CN" altLang="en-US"/>
          </a:p>
        </p:txBody>
      </p:sp>
      <p:pic>
        <p:nvPicPr>
          <p:cNvPr id="7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r="-98" b="8581"/>
          <a:stretch>
            <a:fillRect/>
          </a:stretch>
        </p:blipFill>
        <p:spPr>
          <a:xfrm>
            <a:off x="6013450" y="2012950"/>
            <a:ext cx="5513070" cy="397637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SAXPY</a:t>
            </a:r>
            <a:r>
              <a:rPr lang="zh-CN" altLang="en-US"/>
              <a:t>（</a:t>
            </a:r>
            <a:r>
              <a:rPr lang="en-US">
                <a:sym typeface="+mn-ea"/>
              </a:rPr>
              <a:t>Scalar A times X Plus 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095" y="1493520"/>
            <a:ext cx="5181600" cy="4351338"/>
          </a:xfrm>
        </p:spPr>
        <p:txBody>
          <a:bodyPr/>
          <a:p>
            <a:r>
              <a:rPr lang="zh-CN" altLang="en-US"/>
              <a:t>即标量</a:t>
            </a:r>
            <a:r>
              <a:rPr lang="en-US" altLang="zh-CN"/>
              <a:t> A </a:t>
            </a:r>
            <a:r>
              <a:rPr lang="zh-CN" altLang="en-US"/>
              <a:t>乘</a:t>
            </a:r>
            <a:r>
              <a:rPr lang="en-US" altLang="zh-CN"/>
              <a:t> X </a:t>
            </a:r>
            <a:r>
              <a:rPr lang="zh-CN" altLang="en-US"/>
              <a:t>加</a:t>
            </a:r>
            <a:r>
              <a:rPr lang="en-US" altLang="zh-CN"/>
              <a:t> Y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这是很多</a:t>
            </a:r>
            <a:r>
              <a:rPr lang="en-US" altLang="zh-CN"/>
              <a:t> CUDA </a:t>
            </a:r>
            <a:r>
              <a:rPr lang="zh-CN" altLang="en-US"/>
              <a:t>教科书上的</a:t>
            </a:r>
            <a:r>
              <a:rPr lang="en-US" altLang="zh-CN"/>
              <a:t> Hello, world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却是小彭老师课第</a:t>
            </a:r>
            <a:r>
              <a:rPr lang="en-US" altLang="zh-CN"/>
              <a:t>5</a:t>
            </a:r>
            <a:r>
              <a:rPr lang="zh-CN" altLang="en-US"/>
              <a:t>章的结尾。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18175" y="1064260"/>
            <a:ext cx="6473825" cy="579374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章：板块的意义</a:t>
            </a:r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到底为什么需要区分出板块的概念？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之前说到实际的线程数量就是板块数量</a:t>
            </a:r>
            <a:r>
              <a:rPr lang="en-US" altLang="zh-CN"/>
              <a:t>(gridDim)</a:t>
            </a:r>
            <a:r>
              <a:rPr lang="zh-CN" altLang="en-US"/>
              <a:t>乘以每板块线程数量</a:t>
            </a:r>
            <a:r>
              <a:rPr lang="en-US" altLang="zh-CN"/>
              <a:t>(blockDim)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那么为什么中间要插一个板块呢？感觉很不直观，不如直接说线程数量不就好了？</a:t>
            </a:r>
            <a:endParaRPr lang="zh-CN" altLang="en-US"/>
          </a:p>
          <a:p>
            <a:r>
              <a:rPr lang="zh-CN" altLang="en-US"/>
              <a:t>这还得从</a:t>
            </a:r>
            <a:r>
              <a:rPr lang="en-US" altLang="zh-CN"/>
              <a:t> GPU </a:t>
            </a:r>
            <a:r>
              <a:rPr lang="zh-CN" altLang="en-US"/>
              <a:t>的硬件架构说起。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5980" y="2173605"/>
            <a:ext cx="5271770" cy="36550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编写一段在</a:t>
            </a:r>
            <a:r>
              <a:rPr lang="en-US" altLang="zh-CN"/>
              <a:t> GPU </a:t>
            </a:r>
            <a:r>
              <a:rPr lang="zh-CN" altLang="en-US"/>
              <a:t>上运行的代码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定义函数</a:t>
            </a:r>
            <a:r>
              <a:rPr lang="en-US" altLang="zh-CN">
                <a:sym typeface="+mn-ea"/>
              </a:rPr>
              <a:t> kernel</a:t>
            </a:r>
            <a:r>
              <a:rPr lang="zh-CN" altLang="en-US">
                <a:sym typeface="+mn-ea"/>
              </a:rPr>
              <a:t>，前面加上</a:t>
            </a:r>
            <a:r>
              <a:rPr lang="en-US" altLang="zh-CN">
                <a:sym typeface="+mn-ea"/>
              </a:rPr>
              <a:t> __global__ </a:t>
            </a:r>
            <a:r>
              <a:rPr lang="zh-CN" altLang="en-US">
                <a:sym typeface="+mn-ea"/>
              </a:rPr>
              <a:t>修饰符，即可让他在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不过调用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时，不能直接</a:t>
            </a:r>
            <a:r>
              <a:rPr lang="en-US" altLang="zh-CN">
                <a:sym typeface="+mn-ea"/>
              </a:rPr>
              <a:t> kernel()</a:t>
            </a:r>
            <a:r>
              <a:rPr lang="zh-CN" altLang="en-US">
                <a:sym typeface="+mn-ea"/>
              </a:rPr>
              <a:t>，而是要用</a:t>
            </a:r>
            <a:r>
              <a:rPr lang="en-US" altLang="zh-CN">
                <a:sym typeface="+mn-ea"/>
              </a:rPr>
              <a:t> kernel&lt;&lt;&lt;1, 1&gt;&gt;&gt;() </a:t>
            </a:r>
            <a:r>
              <a:rPr lang="zh-CN" altLang="en-US">
                <a:sym typeface="+mn-ea"/>
              </a:rPr>
              <a:t>这样的三重尖括号语法。为什么？这里面的两个</a:t>
            </a:r>
            <a:r>
              <a:rPr lang="en-US" altLang="zh-CN">
                <a:sym typeface="+mn-ea"/>
              </a:rPr>
              <a:t> 1 </a:t>
            </a:r>
            <a:r>
              <a:rPr lang="zh-CN" altLang="en-US">
                <a:sym typeface="+mn-ea"/>
              </a:rPr>
              <a:t>有什么用？稍后会说明。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运行以后，就会在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</a:t>
            </a:r>
            <a:r>
              <a:rPr lang="en-US" altLang="zh-CN">
                <a:sym typeface="+mn-ea"/>
              </a:rPr>
              <a:t> printf </a:t>
            </a:r>
            <a:r>
              <a:rPr lang="zh-CN" altLang="en-US">
                <a:sym typeface="+mn-ea"/>
              </a:rPr>
              <a:t>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这里的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函数在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上执行，称为核函数，用</a:t>
            </a:r>
            <a:r>
              <a:rPr lang="en-US" altLang="zh-CN">
                <a:sym typeface="+mn-ea"/>
              </a:rPr>
              <a:t> __global__ </a:t>
            </a:r>
            <a:r>
              <a:rPr lang="zh-CN" altLang="en-US">
                <a:sym typeface="+mn-ea"/>
              </a:rPr>
              <a:t>修饰的就是核函数。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81165" y="2691130"/>
            <a:ext cx="3581400" cy="26193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263255" y="4850130"/>
            <a:ext cx="10795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205345" y="3665855"/>
            <a:ext cx="10795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SM</a:t>
            </a:r>
            <a:r>
              <a:rPr lang="zh-CN" altLang="en-US"/>
              <a:t>（</a:t>
            </a:r>
            <a:r>
              <a:rPr lang="en-US" altLang="zh-CN"/>
              <a:t>Streaming Multiprocessors</a:t>
            </a:r>
            <a:r>
              <a:rPr lang="zh-CN" altLang="en-US"/>
              <a:t>）与板块（</a:t>
            </a:r>
            <a:r>
              <a:rPr lang="en-US" altLang="zh-CN"/>
              <a:t>block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GPU </a:t>
            </a:r>
            <a:r>
              <a:rPr lang="zh-CN" altLang="en-US"/>
              <a:t>是由多个流式多处理器（</a:t>
            </a:r>
            <a:r>
              <a:rPr lang="en-US" altLang="zh-CN"/>
              <a:t>SM</a:t>
            </a:r>
            <a:r>
              <a:rPr lang="zh-CN" altLang="en-US"/>
              <a:t>）组成的。每个</a:t>
            </a:r>
            <a:r>
              <a:rPr lang="en-US" altLang="zh-CN"/>
              <a:t> SM </a:t>
            </a:r>
            <a:r>
              <a:rPr lang="zh-CN" altLang="en-US"/>
              <a:t>可以处理一个或多个板块。</a:t>
            </a:r>
            <a:endParaRPr lang="zh-CN" altLang="en-US"/>
          </a:p>
          <a:p>
            <a:r>
              <a:rPr lang="en-US" altLang="zh-CN"/>
              <a:t>SM </a:t>
            </a:r>
            <a:r>
              <a:rPr lang="zh-CN" altLang="en-US"/>
              <a:t>又由多个</a:t>
            </a:r>
            <a:r>
              <a:rPr lang="zh-CN" altLang="en-US">
                <a:sym typeface="+mn-ea"/>
              </a:rPr>
              <a:t>流式单处理器（</a:t>
            </a:r>
            <a:r>
              <a:rPr lang="en-US" altLang="zh-CN">
                <a:sym typeface="+mn-ea"/>
              </a:rPr>
              <a:t>SP</a:t>
            </a:r>
            <a:r>
              <a:rPr lang="zh-CN" altLang="en-US">
                <a:sym typeface="+mn-ea"/>
              </a:rPr>
              <a:t>）组成。每个</a:t>
            </a:r>
            <a:r>
              <a:rPr lang="en-US" altLang="zh-CN">
                <a:sym typeface="+mn-ea"/>
              </a:rPr>
              <a:t> SP </a:t>
            </a:r>
            <a:r>
              <a:rPr lang="zh-CN" altLang="en-US">
                <a:sym typeface="+mn-ea"/>
              </a:rPr>
              <a:t>可以处理一个或多个线程。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每个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都有自己的一块共享内存（</a:t>
            </a:r>
            <a:r>
              <a:rPr lang="en-US" altLang="zh-CN">
                <a:sym typeface="+mn-ea"/>
              </a:rPr>
              <a:t>shared memory</a:t>
            </a:r>
            <a:r>
              <a:rPr lang="zh-CN" altLang="en-US">
                <a:sym typeface="+mn-ea"/>
              </a:rPr>
              <a:t>），他的性质类似于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中的缓存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和主存相比很小，但是很快，用于缓冲临时数据。还有点特殊的性质，我们稍后会讲。</a:t>
            </a:r>
            <a:endParaRPr lang="zh-CN" altLang="en-US"/>
          </a:p>
          <a:p>
            <a:r>
              <a:rPr lang="zh-CN" altLang="en-US"/>
              <a:t>通常板块数量总是大于</a:t>
            </a:r>
            <a:r>
              <a:rPr lang="en-US" altLang="zh-CN"/>
              <a:t> SM </a:t>
            </a:r>
            <a:r>
              <a:rPr lang="zh-CN" altLang="en-US"/>
              <a:t>的数量，这时英伟达驱动就会在多个</a:t>
            </a:r>
            <a:r>
              <a:rPr lang="en-US" altLang="zh-CN"/>
              <a:t> SM </a:t>
            </a:r>
            <a:r>
              <a:rPr lang="zh-CN" altLang="en-US"/>
              <a:t>之间调度你提交的各个板块。正如操作系统在多个</a:t>
            </a:r>
            <a:r>
              <a:rPr lang="en-US" altLang="zh-CN"/>
              <a:t> CPU </a:t>
            </a:r>
            <a:r>
              <a:rPr lang="zh-CN" altLang="en-US"/>
              <a:t>核心之间调度线程那样</a:t>
            </a:r>
            <a:r>
              <a:rPr lang="en-US" altLang="zh-CN"/>
              <a:t>……</a:t>
            </a:r>
            <a:endParaRPr lang="en-US" altLang="zh-CN"/>
          </a:p>
          <a:p>
            <a:r>
              <a:rPr lang="zh-CN" altLang="en-US"/>
              <a:t>不过有一点不同，</a:t>
            </a:r>
            <a:r>
              <a:rPr lang="en-US" altLang="zh-CN"/>
              <a:t>GPU </a:t>
            </a:r>
            <a:r>
              <a:rPr lang="zh-CN" altLang="en-US"/>
              <a:t>不会像</a:t>
            </a:r>
            <a:r>
              <a:rPr lang="en-US" altLang="zh-CN"/>
              <a:t> CPU </a:t>
            </a:r>
            <a:r>
              <a:rPr lang="zh-CN" altLang="en-US"/>
              <a:t>那样做时间片轮换</a:t>
            </a:r>
            <a:r>
              <a:rPr lang="en-US" altLang="zh-CN"/>
              <a:t>——</a:t>
            </a:r>
            <a:r>
              <a:rPr lang="zh-CN" altLang="en-US"/>
              <a:t>板块一旦被调度到了一个</a:t>
            </a:r>
            <a:r>
              <a:rPr lang="en-US" altLang="zh-CN"/>
              <a:t> SM </a:t>
            </a:r>
            <a:r>
              <a:rPr lang="zh-CN" altLang="en-US"/>
              <a:t>上，就会一直执行，直到他执行完退出，这样的好处是不存在保存和切换上下文（寄存器，共享内存等）的开销，毕竟</a:t>
            </a:r>
            <a:r>
              <a:rPr lang="en-US" altLang="zh-CN"/>
              <a:t> GPU </a:t>
            </a:r>
            <a:r>
              <a:rPr lang="zh-CN" altLang="en-US"/>
              <a:t>的数据量比较大，禁不起这样切换来切换去</a:t>
            </a:r>
            <a:r>
              <a:rPr lang="en-US" altLang="zh-CN"/>
              <a:t>……</a:t>
            </a:r>
            <a:endParaRPr lang="zh-CN" altLang="en-US"/>
          </a:p>
          <a:p>
            <a:r>
              <a:rPr lang="zh-CN" altLang="en-US"/>
              <a:t>一个</a:t>
            </a:r>
            <a:r>
              <a:rPr lang="en-US" altLang="zh-CN"/>
              <a:t> SM </a:t>
            </a:r>
            <a:r>
              <a:rPr lang="zh-CN" altLang="en-US"/>
              <a:t>可同时运行多个板块，这时多个板块共用同一块共享内存（每块分到的就少了）。</a:t>
            </a:r>
            <a:endParaRPr lang="zh-CN" altLang="en-US"/>
          </a:p>
          <a:p>
            <a:r>
              <a:rPr lang="zh-CN" altLang="en-US"/>
              <a:t>而板块内部的每个线程，则是被进一步调度到</a:t>
            </a:r>
            <a:r>
              <a:rPr lang="en-US" altLang="zh-CN"/>
              <a:t> SM </a:t>
            </a:r>
            <a:r>
              <a:rPr lang="zh-CN" altLang="en-US"/>
              <a:t>上的每个</a:t>
            </a:r>
            <a:r>
              <a:rPr lang="en-US" altLang="zh-CN"/>
              <a:t> SP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SP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Streaming Processors</a:t>
            </a:r>
            <a:r>
              <a:rPr lang="zh-CN" altLang="en-US">
                <a:sym typeface="+mn-ea"/>
              </a:rPr>
              <a:t>）与线程组（</a:t>
            </a:r>
            <a:r>
              <a:rPr lang="en-US" altLang="zh-CN">
                <a:sym typeface="+mn-ea"/>
              </a:rPr>
              <a:t>warp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没有反应？同步一下！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38190" cy="4351655"/>
          </a:xfrm>
        </p:spPr>
        <p:txBody>
          <a:bodyPr>
            <a:normAutofit fontScale="90000" lnSpcReduction="10000"/>
          </a:bodyPr>
          <a:p>
            <a:r>
              <a:rPr lang="zh-CN" altLang="en-US"/>
              <a:t>然而如果直接编译运行刚刚那段代码，是不会打印出</a:t>
            </a:r>
            <a:r>
              <a:rPr lang="en-US" altLang="zh-CN"/>
              <a:t> Hello, world! 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这是因为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之间的通信，为了高效，是</a:t>
            </a:r>
            <a:r>
              <a:rPr lang="zh-CN" altLang="en-US" b="1"/>
              <a:t>异步</a:t>
            </a:r>
            <a:r>
              <a:rPr lang="zh-CN" altLang="en-US"/>
              <a:t>的。也就是</a:t>
            </a:r>
            <a:r>
              <a:rPr lang="en-US" altLang="zh-CN"/>
              <a:t> CPU </a:t>
            </a:r>
            <a:r>
              <a:rPr lang="zh-CN" altLang="en-US"/>
              <a:t>调用</a:t>
            </a:r>
            <a:r>
              <a:rPr lang="en-US" altLang="zh-CN"/>
              <a:t> kernel&lt;&lt;&lt;1, 1&gt;&gt;&gt;() </a:t>
            </a:r>
            <a:r>
              <a:rPr lang="zh-CN" altLang="en-US"/>
              <a:t>后，并不会立即在</a:t>
            </a:r>
            <a:r>
              <a:rPr lang="en-US" altLang="zh-CN"/>
              <a:t> GPU </a:t>
            </a:r>
            <a:r>
              <a:rPr lang="zh-CN" altLang="en-US"/>
              <a:t>上执行完毕，再返回。实际上只是把</a:t>
            </a:r>
            <a:r>
              <a:rPr lang="en-US" altLang="zh-CN"/>
              <a:t> kernel </a:t>
            </a:r>
            <a:r>
              <a:rPr lang="zh-CN" altLang="en-US"/>
              <a:t>这个任务推送到</a:t>
            </a:r>
            <a:r>
              <a:rPr lang="en-US" altLang="zh-CN"/>
              <a:t> GPU </a:t>
            </a:r>
            <a:r>
              <a:rPr lang="zh-CN" altLang="en-US"/>
              <a:t>的执行队列上，然后立即返回，并不会等待执行完毕。</a:t>
            </a:r>
            <a:endParaRPr lang="en-US" altLang="zh-CN"/>
          </a:p>
          <a:p>
            <a:r>
              <a:rPr lang="zh-CN" altLang="en-US">
                <a:sym typeface="+mn-ea"/>
              </a:rPr>
              <a:t>因此可以调用</a:t>
            </a:r>
            <a:r>
              <a:rPr lang="en-US" altLang="zh-CN">
                <a:sym typeface="+mn-ea"/>
              </a:rPr>
              <a:t> cudaDeviceSynchronize()</a:t>
            </a:r>
            <a:r>
              <a:rPr lang="zh-CN" altLang="en-US">
                <a:sym typeface="+mn-ea"/>
              </a:rPr>
              <a:t>，让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陷入等待，等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完成队列的所有任务后再返回。从而能够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main </a:t>
            </a:r>
            <a:r>
              <a:rPr lang="zh-CN" altLang="en-US">
                <a:sym typeface="+mn-ea"/>
              </a:rPr>
              <a:t>退出前等到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上执行完。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71640" y="2448560"/>
            <a:ext cx="3600450" cy="310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18095" y="5095240"/>
            <a:ext cx="23774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135" y="6052185"/>
            <a:ext cx="1381125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</a:t>
            </a:r>
            <a:r>
              <a:rPr lang="en-US"/>
              <a:t>GPU </a:t>
            </a:r>
            <a:r>
              <a:rPr lang="zh-CN" altLang="en-US"/>
              <a:t>上的设备函数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en-US"/>
              <a:t>__global__ </a:t>
            </a:r>
            <a:r>
              <a:rPr lang="zh-CN" altLang="en-US"/>
              <a:t>用于定义核函数，他在</a:t>
            </a:r>
            <a:r>
              <a:rPr lang="en-US" altLang="zh-CN"/>
              <a:t> GPU </a:t>
            </a:r>
            <a:r>
              <a:rPr lang="zh-CN" altLang="en-US"/>
              <a:t>上执行，从</a:t>
            </a:r>
            <a:r>
              <a:rPr lang="en-US" altLang="zh-CN"/>
              <a:t> CPU </a:t>
            </a:r>
            <a:r>
              <a:rPr lang="zh-CN" altLang="en-US"/>
              <a:t>端</a:t>
            </a:r>
            <a:r>
              <a:rPr lang="zh-CN" altLang="en-US">
                <a:sym typeface="+mn-ea"/>
              </a:rPr>
              <a:t>通过</a:t>
            </a:r>
            <a:r>
              <a:rPr lang="zh-CN" altLang="en-US">
                <a:sym typeface="+mn-ea"/>
              </a:rPr>
              <a:t>三重尖括号语法</a:t>
            </a:r>
            <a:r>
              <a:rPr lang="zh-CN" altLang="en-US"/>
              <a:t>调用，可以有参数，不可以有返回值。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__device__ </a:t>
            </a:r>
            <a:r>
              <a:rPr lang="zh-CN" altLang="en-US"/>
              <a:t>则用于定义设备函数，他在</a:t>
            </a:r>
            <a:r>
              <a:rPr lang="en-US" altLang="zh-CN"/>
              <a:t> GPU </a:t>
            </a:r>
            <a:r>
              <a:rPr lang="zh-CN" altLang="en-US"/>
              <a:t>上执行，但是从</a:t>
            </a:r>
            <a:r>
              <a:rPr lang="en-US" altLang="zh-CN"/>
              <a:t> GPU </a:t>
            </a:r>
            <a:r>
              <a:rPr lang="zh-CN" altLang="en-US"/>
              <a:t>上调用的，而且不需要三重尖括号，和普通函数用起来一样，可以有参数，有返回值。</a:t>
            </a:r>
            <a:endParaRPr lang="zh-CN" altLang="en-US"/>
          </a:p>
          <a:p>
            <a:r>
              <a:rPr lang="zh-CN" altLang="en-US"/>
              <a:t>即：</a:t>
            </a:r>
            <a:r>
              <a:rPr lang="en-US" altLang="zh-CN"/>
              <a:t>host </a:t>
            </a:r>
            <a:r>
              <a:rPr lang="zh-CN" altLang="en-US"/>
              <a:t>可以调用</a:t>
            </a:r>
            <a:r>
              <a:rPr lang="en-US" altLang="zh-CN"/>
              <a:t> global</a:t>
            </a:r>
            <a:r>
              <a:rPr lang="zh-CN" altLang="en-US"/>
              <a:t>；</a:t>
            </a:r>
            <a:r>
              <a:rPr lang="en-US" altLang="zh-CN"/>
              <a:t>global </a:t>
            </a:r>
            <a:r>
              <a:rPr lang="zh-CN" altLang="en-US"/>
              <a:t>可以调用</a:t>
            </a:r>
            <a:r>
              <a:rPr lang="en-US" altLang="zh-CN"/>
              <a:t> device</a:t>
            </a:r>
            <a:r>
              <a:rPr lang="zh-CN" altLang="en-US"/>
              <a:t>；</a:t>
            </a:r>
            <a:r>
              <a:rPr lang="en-US" altLang="zh-CN"/>
              <a:t>device </a:t>
            </a:r>
            <a:r>
              <a:rPr lang="zh-CN" altLang="en-US"/>
              <a:t>可以调用</a:t>
            </a:r>
            <a:r>
              <a:rPr lang="en-US" altLang="zh-CN"/>
              <a:t> device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0690" y="1934210"/>
            <a:ext cx="3562350" cy="4133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090" y="6355715"/>
            <a:ext cx="1381125" cy="228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80580" y="3154680"/>
            <a:ext cx="291528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12941</Words>
  <Application>WPS Presentation</Application>
  <PresentationFormat>宽屏</PresentationFormat>
  <Paragraphs>425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3" baseType="lpstr">
      <vt:lpstr>Arial</vt:lpstr>
      <vt:lpstr>SimSun</vt:lpstr>
      <vt:lpstr>Wingdings</vt:lpstr>
      <vt:lpstr>Liberation Sans</vt:lpstr>
      <vt:lpstr>Arial Black</vt:lpstr>
      <vt:lpstr>SimSun</vt:lpstr>
      <vt:lpstr>文泉驿微米黑</vt:lpstr>
      <vt:lpstr>Microsoft YaHei</vt:lpstr>
      <vt:lpstr>Arial Unicode MS</vt:lpstr>
      <vt:lpstr>SimSun</vt:lpstr>
      <vt:lpstr>MathJax_Vector</vt:lpstr>
      <vt:lpstr>Office Theme</vt:lpstr>
      <vt:lpstr>CUDA开启的GPU编程</vt:lpstr>
      <vt:lpstr>PowerPoint 演示文稿</vt:lpstr>
      <vt:lpstr>前置条件</vt:lpstr>
      <vt:lpstr>第0章：Hello, world!</vt:lpstr>
      <vt:lpstr>CMake 中启用 CUDA</vt:lpstr>
      <vt:lpstr>CUDA 编译器兼容 C++17</vt:lpstr>
      <vt:lpstr>编写一段在 GPU 上运行的代码</vt:lpstr>
      <vt:lpstr>没有反应？同步一下！</vt:lpstr>
      <vt:lpstr>PowerPoint 演示文稿</vt:lpstr>
      <vt:lpstr>PowerPoint 演示文稿</vt:lpstr>
      <vt:lpstr>定义在 CPU 上的主机函数</vt:lpstr>
      <vt:lpstr>PowerPoint 演示文稿</vt:lpstr>
      <vt:lpstr>同时定义在 CPU 和 GPU 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第1章：线程与板块</vt:lpstr>
      <vt:lpstr>三重尖括号里的数字代表什么意思？</vt:lpstr>
      <vt:lpstr>获取线程编号</vt:lpstr>
      <vt:lpstr>获取线程数量</vt:lpstr>
      <vt:lpstr>线程之上：板块</vt:lpstr>
      <vt:lpstr>获取板块编号和数量</vt:lpstr>
      <vt:lpstr>注意不要混淆</vt:lpstr>
      <vt:lpstr>区分板块和线程有点麻烦？扁平化他们！</vt:lpstr>
      <vt:lpstr>TODO：图片解释</vt:lpstr>
      <vt:lpstr>第2章：内存管理</vt:lpstr>
      <vt:lpstr>如何从核函数里返回数据？</vt:lpstr>
      <vt:lpstr>试图解决：通过指针传递</vt:lpstr>
      <vt:lpstr>分析返回的错误代码</vt:lpstr>
      <vt:lpstr>封装好了：helper_cuda.h</vt:lpstr>
      <vt:lpstr>堆上分配试试？</vt:lpstr>
      <vt:lpstr>原因：GPU 使用独立的显存，不能访问 CPU 内存</vt:lpstr>
      <vt:lpstr>反之亦然，CPU 也不能访问 GPU 的内存地址</vt:lpstr>
      <vt:lpstr>跨 GPU/CPU 地址空间拷贝数据</vt:lpstr>
      <vt:lpstr>跨 GPU/CPU 地址空间拷贝数据</vt:lpstr>
      <vt:lpstr>统一内存地址技术（Unified Memory）</vt:lpstr>
      <vt:lpstr>注意不要混淆</vt:lpstr>
      <vt:lpstr>第3章：数组</vt:lpstr>
      <vt:lpstr>分配数组</vt:lpstr>
      <vt:lpstr>多个线程，并行地给数组赋值</vt:lpstr>
      <vt:lpstr>小技巧：网格跨步循环（grid-stride loop）</vt:lpstr>
      <vt:lpstr>从线程到板块</vt:lpstr>
      <vt:lpstr>边角料难题</vt:lpstr>
      <vt:lpstr>解决边角料难题</vt:lpstr>
      <vt:lpstr>网格跨步循环：应用于线程和板块一起上的情况</vt:lpstr>
      <vt:lpstr>第4章：C++封装</vt:lpstr>
      <vt:lpstr>PowerPoint 演示文稿</vt:lpstr>
      <vt:lpstr>抽象的 std::allocator 接口</vt:lpstr>
      <vt:lpstr>抽象的 std::allocator 接口</vt:lpstr>
      <vt:lpstr>PowerPoint 演示文稿</vt:lpstr>
      <vt:lpstr>PowerPoint 演示文稿</vt:lpstr>
      <vt:lpstr>PowerPoint 演示文稿</vt:lpstr>
      <vt:lpstr>PowerPoint 演示文稿</vt:lpstr>
      <vt:lpstr>如何捕获外部变量？</vt:lpstr>
      <vt:lpstr>如何捕获外部变量？</vt:lpstr>
      <vt:lpstr>如何捕获外部变量？</vt:lpstr>
      <vt:lpstr>第4章：C++封装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第5章：数学运算</vt:lpstr>
      <vt:lpstr>PowerPoint 演示文稿</vt:lpstr>
      <vt:lpstr>PowerPoint 演示文稿</vt:lpstr>
      <vt:lpstr>SM（Streaming Multiprocessors）与 SP（Streaming Processors）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283</cp:revision>
  <dcterms:created xsi:type="dcterms:W3CDTF">2022-01-24T16:17:37Z</dcterms:created>
  <dcterms:modified xsi:type="dcterms:W3CDTF">2022-01-24T16:17:37Z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